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8" r:id="rId2"/>
    <p:sldId id="260" r:id="rId3"/>
    <p:sldId id="321" r:id="rId4"/>
    <p:sldId id="259" r:id="rId5"/>
    <p:sldId id="261" r:id="rId6"/>
    <p:sldId id="262" r:id="rId7"/>
    <p:sldId id="303" r:id="rId8"/>
    <p:sldId id="304" r:id="rId9"/>
    <p:sldId id="305" r:id="rId10"/>
    <p:sldId id="318" r:id="rId11"/>
    <p:sldId id="284" r:id="rId12"/>
    <p:sldId id="264" r:id="rId13"/>
    <p:sldId id="320" r:id="rId14"/>
    <p:sldId id="306" r:id="rId15"/>
    <p:sldId id="266" r:id="rId16"/>
    <p:sldId id="288" r:id="rId17"/>
    <p:sldId id="295" r:id="rId18"/>
    <p:sldId id="290" r:id="rId19"/>
    <p:sldId id="314" r:id="rId20"/>
    <p:sldId id="315" r:id="rId21"/>
    <p:sldId id="296" r:id="rId22"/>
    <p:sldId id="297" r:id="rId23"/>
    <p:sldId id="281" r:id="rId24"/>
    <p:sldId id="283" r:id="rId25"/>
    <p:sldId id="282" r:id="rId26"/>
    <p:sldId id="268" r:id="rId27"/>
    <p:sldId id="279" r:id="rId28"/>
    <p:sldId id="319" r:id="rId29"/>
    <p:sldId id="272" r:id="rId30"/>
    <p:sldId id="307" r:id="rId31"/>
    <p:sldId id="309" r:id="rId32"/>
    <p:sldId id="273" r:id="rId33"/>
    <p:sldId id="310" r:id="rId34"/>
    <p:sldId id="287" r:id="rId35"/>
    <p:sldId id="322" r:id="rId36"/>
    <p:sldId id="286" r:id="rId37"/>
    <p:sldId id="257" r:id="rId38"/>
    <p:sldId id="271" r:id="rId39"/>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801"/>
    <a:srgbClr val="F6C803"/>
    <a:srgbClr val="F05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86" autoAdjust="0"/>
    <p:restoredTop sz="66857" autoAdjust="0"/>
  </p:normalViewPr>
  <p:slideViewPr>
    <p:cSldViewPr snapToGrid="0">
      <p:cViewPr varScale="1">
        <p:scale>
          <a:sx n="77" d="100"/>
          <a:sy n="77" d="100"/>
        </p:scale>
        <p:origin x="-2604" y="-90"/>
      </p:cViewPr>
      <p:guideLst>
        <p:guide orient="horz" pos="2160"/>
        <p:guide pos="384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6C6D3-E19D-4DF8-9700-EF35BFA83A8B}" type="datetimeFigureOut">
              <a:rPr lang="de-CH" smtClean="0"/>
              <a:t>27.09.2016</a:t>
            </a:fld>
            <a:endParaRPr lang="de-CH"/>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DE3D69-16DA-46CF-BFCD-1A27B9377ED4}" type="slidenum">
              <a:rPr lang="de-CH" smtClean="0"/>
              <a:t>‹Nº›</a:t>
            </a:fld>
            <a:endParaRPr lang="de-CH"/>
          </a:p>
        </p:txBody>
      </p:sp>
    </p:spTree>
    <p:extLst>
      <p:ext uri="{BB962C8B-B14F-4D97-AF65-F5344CB8AC3E}">
        <p14:creationId xmlns:p14="http://schemas.microsoft.com/office/powerpoint/2010/main" val="2184319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b="0" dirty="0" smtClean="0">
                <a:solidFill>
                  <a:srgbClr val="FF0000"/>
                </a:solidFill>
              </a:rPr>
              <a:t>High dynamic range imaging is a long-standing problem in imaging and photography. Capture</a:t>
            </a:r>
            <a:r>
              <a:rPr lang="en-US" b="0" baseline="0" dirty="0" smtClean="0">
                <a:solidFill>
                  <a:srgbClr val="FF0000"/>
                </a:solidFill>
              </a:rPr>
              <a:t> devices have a limited dynamic range which is very narrow if we compare it with the one we can reach with our own eyes. For example in this image, the exposure was set to properly capture the foreground. As a result of the limited dynamic range of the sensor, the sky is completely saturated.</a:t>
            </a:r>
            <a:endParaRPr lang="en-US" b="1" dirty="0" smtClean="0">
              <a:solidFill>
                <a:srgbClr val="FF0000"/>
              </a:solidFill>
            </a:endParaRPr>
          </a:p>
        </p:txBody>
      </p:sp>
      <p:sp>
        <p:nvSpPr>
          <p:cNvPr id="4" name="3 Marcador de número de diapositiva"/>
          <p:cNvSpPr>
            <a:spLocks noGrp="1"/>
          </p:cNvSpPr>
          <p:nvPr>
            <p:ph type="sldNum" sz="quarter" idx="10"/>
          </p:nvPr>
        </p:nvSpPr>
        <p:spPr/>
        <p:txBody>
          <a:bodyPr/>
          <a:lstStyle/>
          <a:p>
            <a:fld id="{7EDE3D69-16DA-46CF-BFCD-1A27B9377ED4}" type="slidenum">
              <a:rPr lang="de-CH" smtClean="0"/>
              <a:t>2</a:t>
            </a:fld>
            <a:endParaRPr lang="de-CH"/>
          </a:p>
        </p:txBody>
      </p:sp>
    </p:spTree>
    <p:extLst>
      <p:ext uri="{BB962C8B-B14F-4D97-AF65-F5344CB8AC3E}">
        <p14:creationId xmlns:p14="http://schemas.microsoft.com/office/powerpoint/2010/main" val="1105256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11</a:t>
            </a:fld>
            <a:endParaRPr lang="de-CH"/>
          </a:p>
        </p:txBody>
      </p:sp>
    </p:spTree>
    <p:extLst>
      <p:ext uri="{BB962C8B-B14F-4D97-AF65-F5344CB8AC3E}">
        <p14:creationId xmlns:p14="http://schemas.microsoft.com/office/powerpoint/2010/main" val="360559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12</a:t>
            </a:fld>
            <a:endParaRPr lang="de-CH"/>
          </a:p>
        </p:txBody>
      </p:sp>
    </p:spTree>
    <p:extLst>
      <p:ext uri="{BB962C8B-B14F-4D97-AF65-F5344CB8AC3E}">
        <p14:creationId xmlns:p14="http://schemas.microsoft.com/office/powerpoint/2010/main" val="2219512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13</a:t>
            </a:fld>
            <a:endParaRPr lang="de-CH"/>
          </a:p>
        </p:txBody>
      </p:sp>
    </p:spTree>
    <p:extLst>
      <p:ext uri="{BB962C8B-B14F-4D97-AF65-F5344CB8AC3E}">
        <p14:creationId xmlns:p14="http://schemas.microsoft.com/office/powerpoint/2010/main" val="2219512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14</a:t>
            </a:fld>
            <a:endParaRPr lang="de-CH"/>
          </a:p>
        </p:txBody>
      </p:sp>
    </p:spTree>
    <p:extLst>
      <p:ext uri="{BB962C8B-B14F-4D97-AF65-F5344CB8AC3E}">
        <p14:creationId xmlns:p14="http://schemas.microsoft.com/office/powerpoint/2010/main" val="2219512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15</a:t>
            </a:fld>
            <a:endParaRPr lang="de-CH"/>
          </a:p>
        </p:txBody>
      </p:sp>
    </p:spTree>
    <p:extLst>
      <p:ext uri="{BB962C8B-B14F-4D97-AF65-F5344CB8AC3E}">
        <p14:creationId xmlns:p14="http://schemas.microsoft.com/office/powerpoint/2010/main" val="1367745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16</a:t>
            </a:fld>
            <a:endParaRPr lang="de-CH"/>
          </a:p>
        </p:txBody>
      </p:sp>
    </p:spTree>
    <p:extLst>
      <p:ext uri="{BB962C8B-B14F-4D97-AF65-F5344CB8AC3E}">
        <p14:creationId xmlns:p14="http://schemas.microsoft.com/office/powerpoint/2010/main" val="729751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17</a:t>
            </a:fld>
            <a:endParaRPr lang="de-CH"/>
          </a:p>
        </p:txBody>
      </p:sp>
    </p:spTree>
    <p:extLst>
      <p:ext uri="{BB962C8B-B14F-4D97-AF65-F5344CB8AC3E}">
        <p14:creationId xmlns:p14="http://schemas.microsoft.com/office/powerpoint/2010/main" val="671244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18</a:t>
            </a:fld>
            <a:endParaRPr lang="de-CH"/>
          </a:p>
        </p:txBody>
      </p:sp>
    </p:spTree>
    <p:extLst>
      <p:ext uri="{BB962C8B-B14F-4D97-AF65-F5344CB8AC3E}">
        <p14:creationId xmlns:p14="http://schemas.microsoft.com/office/powerpoint/2010/main" val="515297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19</a:t>
            </a:fld>
            <a:endParaRPr lang="de-CH"/>
          </a:p>
        </p:txBody>
      </p:sp>
    </p:spTree>
    <p:extLst>
      <p:ext uri="{BB962C8B-B14F-4D97-AF65-F5344CB8AC3E}">
        <p14:creationId xmlns:p14="http://schemas.microsoft.com/office/powerpoint/2010/main" val="1721392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20</a:t>
            </a:fld>
            <a:endParaRPr lang="de-CH"/>
          </a:p>
        </p:txBody>
      </p:sp>
    </p:spTree>
    <p:extLst>
      <p:ext uri="{BB962C8B-B14F-4D97-AF65-F5344CB8AC3E}">
        <p14:creationId xmlns:p14="http://schemas.microsoft.com/office/powerpoint/2010/main" val="1721392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b="0" dirty="0" smtClean="0">
                <a:solidFill>
                  <a:srgbClr val="FF0000"/>
                </a:solidFill>
              </a:rPr>
              <a:t>In this other image, if we set the exposure</a:t>
            </a:r>
            <a:r>
              <a:rPr lang="en-US" b="0" baseline="0" dirty="0" smtClean="0">
                <a:solidFill>
                  <a:srgbClr val="FF0000"/>
                </a:solidFill>
              </a:rPr>
              <a:t> to capture the sky, the foreground becomes very dark. Typically, the capture of an HDR image is done through </a:t>
            </a:r>
            <a:r>
              <a:rPr lang="en-US" b="0" baseline="0" dirty="0" err="1" smtClean="0">
                <a:solidFill>
                  <a:srgbClr val="FF0000"/>
                </a:solidFill>
              </a:rPr>
              <a:t>multibracketing</a:t>
            </a:r>
            <a:r>
              <a:rPr lang="en-US" b="0" baseline="0" dirty="0" smtClean="0">
                <a:solidFill>
                  <a:srgbClr val="FF0000"/>
                </a:solidFill>
              </a:rPr>
              <a:t>, where several exposures are captured and then merged together. The problem comes when there is movement either in the scene or in the camera, which will end up with ghosting artifacts. This is even more critical for capturing HDR video. </a:t>
            </a:r>
            <a:endParaRPr lang="en-US" b="0" dirty="0" smtClean="0">
              <a:solidFill>
                <a:srgbClr val="FF0000"/>
              </a:solidFill>
            </a:endParaRPr>
          </a:p>
          <a:p>
            <a:r>
              <a:rPr lang="en-US" b="1" dirty="0" smtClean="0">
                <a:solidFill>
                  <a:srgbClr val="FF0000"/>
                </a:solidFill>
              </a:rPr>
              <a:t>**MULTIBRACKETING**</a:t>
            </a:r>
            <a:endParaRPr lang="en-US" b="1" dirty="0">
              <a:solidFill>
                <a:srgbClr val="FF0000"/>
              </a:solidFill>
            </a:endParaRPr>
          </a:p>
        </p:txBody>
      </p:sp>
      <p:sp>
        <p:nvSpPr>
          <p:cNvPr id="4" name="3 Marcador de número de diapositiva"/>
          <p:cNvSpPr>
            <a:spLocks noGrp="1"/>
          </p:cNvSpPr>
          <p:nvPr>
            <p:ph type="sldNum" sz="quarter" idx="10"/>
          </p:nvPr>
        </p:nvSpPr>
        <p:spPr/>
        <p:txBody>
          <a:bodyPr/>
          <a:lstStyle/>
          <a:p>
            <a:fld id="{7EDE3D69-16DA-46CF-BFCD-1A27B9377ED4}" type="slidenum">
              <a:rPr lang="de-CH" smtClean="0"/>
              <a:t>3</a:t>
            </a:fld>
            <a:endParaRPr lang="de-CH"/>
          </a:p>
        </p:txBody>
      </p:sp>
    </p:spTree>
    <p:extLst>
      <p:ext uri="{BB962C8B-B14F-4D97-AF65-F5344CB8AC3E}">
        <p14:creationId xmlns:p14="http://schemas.microsoft.com/office/powerpoint/2010/main" val="2170785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**CONTRAST-NORMALIZED**</a:t>
            </a:r>
          </a:p>
          <a:p>
            <a:r>
              <a:rPr lang="en-US" dirty="0" smtClean="0"/>
              <a:t>Generalize</a:t>
            </a:r>
            <a:r>
              <a:rPr lang="en-US" baseline="0" dirty="0" smtClean="0"/>
              <a:t> to different means and scales and independent </a:t>
            </a:r>
            <a:r>
              <a:rPr lang="en-US" baseline="0" smtClean="0"/>
              <a:t>of dynamic range</a:t>
            </a:r>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21</a:t>
            </a:fld>
            <a:endParaRPr lang="de-CH"/>
          </a:p>
        </p:txBody>
      </p:sp>
    </p:spTree>
    <p:extLst>
      <p:ext uri="{BB962C8B-B14F-4D97-AF65-F5344CB8AC3E}">
        <p14:creationId xmlns:p14="http://schemas.microsoft.com/office/powerpoint/2010/main" val="1596103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22</a:t>
            </a:fld>
            <a:endParaRPr lang="de-CH"/>
          </a:p>
        </p:txBody>
      </p:sp>
    </p:spTree>
    <p:extLst>
      <p:ext uri="{BB962C8B-B14F-4D97-AF65-F5344CB8AC3E}">
        <p14:creationId xmlns:p14="http://schemas.microsoft.com/office/powerpoint/2010/main" val="2479860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23</a:t>
            </a:fld>
            <a:endParaRPr lang="de-CH"/>
          </a:p>
        </p:txBody>
      </p:sp>
    </p:spTree>
    <p:extLst>
      <p:ext uri="{BB962C8B-B14F-4D97-AF65-F5344CB8AC3E}">
        <p14:creationId xmlns:p14="http://schemas.microsoft.com/office/powerpoint/2010/main" val="542620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24</a:t>
            </a:fld>
            <a:endParaRPr lang="de-CH"/>
          </a:p>
        </p:txBody>
      </p:sp>
    </p:spTree>
    <p:extLst>
      <p:ext uri="{BB962C8B-B14F-4D97-AF65-F5344CB8AC3E}">
        <p14:creationId xmlns:p14="http://schemas.microsoft.com/office/powerpoint/2010/main" val="542620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25</a:t>
            </a:fld>
            <a:endParaRPr lang="de-CH"/>
          </a:p>
        </p:txBody>
      </p:sp>
    </p:spTree>
    <p:extLst>
      <p:ext uri="{BB962C8B-B14F-4D97-AF65-F5344CB8AC3E}">
        <p14:creationId xmlns:p14="http://schemas.microsoft.com/office/powerpoint/2010/main" val="542620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26</a:t>
            </a:fld>
            <a:endParaRPr lang="de-CH"/>
          </a:p>
        </p:txBody>
      </p:sp>
    </p:spTree>
    <p:extLst>
      <p:ext uri="{BB962C8B-B14F-4D97-AF65-F5344CB8AC3E}">
        <p14:creationId xmlns:p14="http://schemas.microsoft.com/office/powerpoint/2010/main" val="576936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b="1" dirty="0" smtClean="0"/>
              <a:t>**We can work with a</a:t>
            </a:r>
            <a:r>
              <a:rPr lang="en-US" b="1" baseline="0" dirty="0" smtClean="0"/>
              <a:t> wide variety of coding masks**</a:t>
            </a:r>
            <a:endParaRPr lang="en-US" b="1"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27</a:t>
            </a:fld>
            <a:endParaRPr lang="de-CH"/>
          </a:p>
        </p:txBody>
      </p:sp>
    </p:spTree>
    <p:extLst>
      <p:ext uri="{BB962C8B-B14F-4D97-AF65-F5344CB8AC3E}">
        <p14:creationId xmlns:p14="http://schemas.microsoft.com/office/powerpoint/2010/main" val="2475562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b="1" dirty="0" smtClean="0"/>
              <a:t>**In </a:t>
            </a:r>
            <a:r>
              <a:rPr lang="en-US" b="1" dirty="0" smtClean="0"/>
              <a:t>particular</a:t>
            </a:r>
            <a:r>
              <a:rPr lang="en-US" b="1" baseline="0" dirty="0" smtClean="0"/>
              <a:t> </a:t>
            </a:r>
            <a:r>
              <a:rPr lang="en-US" b="1" baseline="0" dirty="0" smtClean="0"/>
              <a:t>interleaved exposures are already available as a plugin for canon cameras**</a:t>
            </a:r>
            <a:endParaRPr lang="en-US" b="1"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28</a:t>
            </a:fld>
            <a:endParaRPr lang="de-CH"/>
          </a:p>
        </p:txBody>
      </p:sp>
    </p:spTree>
    <p:extLst>
      <p:ext uri="{BB962C8B-B14F-4D97-AF65-F5344CB8AC3E}">
        <p14:creationId xmlns:p14="http://schemas.microsoft.com/office/powerpoint/2010/main" val="2475562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29</a:t>
            </a:fld>
            <a:endParaRPr lang="de-CH"/>
          </a:p>
        </p:txBody>
      </p:sp>
    </p:spTree>
    <p:extLst>
      <p:ext uri="{BB962C8B-B14F-4D97-AF65-F5344CB8AC3E}">
        <p14:creationId xmlns:p14="http://schemas.microsoft.com/office/powerpoint/2010/main" val="3999719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30</a:t>
            </a:fld>
            <a:endParaRPr lang="de-CH"/>
          </a:p>
        </p:txBody>
      </p:sp>
    </p:spTree>
    <p:extLst>
      <p:ext uri="{BB962C8B-B14F-4D97-AF65-F5344CB8AC3E}">
        <p14:creationId xmlns:p14="http://schemas.microsoft.com/office/powerpoint/2010/main" val="3999719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b="0" baseline="0" dirty="0" smtClean="0">
                <a:solidFill>
                  <a:srgbClr val="FF0000"/>
                </a:solidFill>
              </a:rPr>
              <a:t>So the goal is being able to capture all the dynamic range of a scene in a single shot. Here on the left, you can see the resulting </a:t>
            </a:r>
            <a:r>
              <a:rPr lang="en-US" b="0" baseline="0" dirty="0" err="1" smtClean="0">
                <a:solidFill>
                  <a:srgbClr val="FF0000"/>
                </a:solidFill>
              </a:rPr>
              <a:t>tonemapped</a:t>
            </a:r>
            <a:r>
              <a:rPr lang="en-US" b="0" baseline="0" dirty="0" smtClean="0">
                <a:solidFill>
                  <a:srgbClr val="FF0000"/>
                </a:solidFill>
              </a:rPr>
              <a:t> HDR image captured with our method with a single shot. In the right you can see the dynamic range as stops color coded. </a:t>
            </a:r>
          </a:p>
          <a:p>
            <a:endParaRPr lang="en-US" b="1" baseline="0" dirty="0" smtClean="0">
              <a:solidFill>
                <a:srgbClr val="FF0000"/>
              </a:solidFill>
            </a:endParaRPr>
          </a:p>
          <a:p>
            <a:r>
              <a:rPr lang="en-US" b="1" baseline="0" dirty="0" smtClean="0">
                <a:solidFill>
                  <a:srgbClr val="FF0000"/>
                </a:solidFill>
              </a:rPr>
              <a:t>*SINGLE SHOT**</a:t>
            </a:r>
            <a:endParaRPr lang="en-US" b="1" dirty="0">
              <a:solidFill>
                <a:srgbClr val="FF0000"/>
              </a:solidFill>
            </a:endParaRPr>
          </a:p>
        </p:txBody>
      </p:sp>
      <p:sp>
        <p:nvSpPr>
          <p:cNvPr id="4" name="3 Marcador de número de diapositiva"/>
          <p:cNvSpPr>
            <a:spLocks noGrp="1"/>
          </p:cNvSpPr>
          <p:nvPr>
            <p:ph type="sldNum" sz="quarter" idx="10"/>
          </p:nvPr>
        </p:nvSpPr>
        <p:spPr/>
        <p:txBody>
          <a:bodyPr/>
          <a:lstStyle/>
          <a:p>
            <a:fld id="{7EDE3D69-16DA-46CF-BFCD-1A27B9377ED4}" type="slidenum">
              <a:rPr lang="de-CH" smtClean="0"/>
              <a:t>4</a:t>
            </a:fld>
            <a:endParaRPr lang="de-CH"/>
          </a:p>
        </p:txBody>
      </p:sp>
    </p:spTree>
    <p:extLst>
      <p:ext uri="{BB962C8B-B14F-4D97-AF65-F5344CB8AC3E}">
        <p14:creationId xmlns:p14="http://schemas.microsoft.com/office/powerpoint/2010/main" val="2434243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31</a:t>
            </a:fld>
            <a:endParaRPr lang="de-CH"/>
          </a:p>
        </p:txBody>
      </p:sp>
    </p:spTree>
    <p:extLst>
      <p:ext uri="{BB962C8B-B14F-4D97-AF65-F5344CB8AC3E}">
        <p14:creationId xmlns:p14="http://schemas.microsoft.com/office/powerpoint/2010/main" val="1031791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Dynamic</a:t>
            </a:r>
            <a:r>
              <a:rPr lang="en-US" baseline="0" dirty="0" smtClean="0"/>
              <a:t> range </a:t>
            </a:r>
          </a:p>
          <a:p>
            <a:r>
              <a:rPr lang="en-US" baseline="0" dirty="0" smtClean="0"/>
              <a:t>PSNR</a:t>
            </a:r>
          </a:p>
          <a:p>
            <a:r>
              <a:rPr lang="en-US" baseline="0" dirty="0" smtClean="0"/>
              <a:t>error</a:t>
            </a:r>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32</a:t>
            </a:fld>
            <a:endParaRPr lang="de-CH"/>
          </a:p>
        </p:txBody>
      </p:sp>
    </p:spTree>
    <p:extLst>
      <p:ext uri="{BB962C8B-B14F-4D97-AF65-F5344CB8AC3E}">
        <p14:creationId xmlns:p14="http://schemas.microsoft.com/office/powerpoint/2010/main" val="3298606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33</a:t>
            </a:fld>
            <a:endParaRPr lang="de-CH"/>
          </a:p>
        </p:txBody>
      </p:sp>
    </p:spTree>
    <p:extLst>
      <p:ext uri="{BB962C8B-B14F-4D97-AF65-F5344CB8AC3E}">
        <p14:creationId xmlns:p14="http://schemas.microsoft.com/office/powerpoint/2010/main" val="1031791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34</a:t>
            </a:fld>
            <a:endParaRPr lang="de-CH"/>
          </a:p>
        </p:txBody>
      </p:sp>
    </p:spTree>
    <p:extLst>
      <p:ext uri="{BB962C8B-B14F-4D97-AF65-F5344CB8AC3E}">
        <p14:creationId xmlns:p14="http://schemas.microsoft.com/office/powerpoint/2010/main" val="1031791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smtClean="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35</a:t>
            </a:fld>
            <a:endParaRPr lang="de-CH"/>
          </a:p>
        </p:txBody>
      </p:sp>
    </p:spTree>
    <p:extLst>
      <p:ext uri="{BB962C8B-B14F-4D97-AF65-F5344CB8AC3E}">
        <p14:creationId xmlns:p14="http://schemas.microsoft.com/office/powerpoint/2010/main" val="3626415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smtClean="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36</a:t>
            </a:fld>
            <a:endParaRPr lang="de-CH"/>
          </a:p>
        </p:txBody>
      </p:sp>
    </p:spTree>
    <p:extLst>
      <p:ext uri="{BB962C8B-B14F-4D97-AF65-F5344CB8AC3E}">
        <p14:creationId xmlns:p14="http://schemas.microsoft.com/office/powerpoint/2010/main" val="40889046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Now there is a few things that need to be considered in order</a:t>
            </a:r>
            <a:r>
              <a:rPr lang="en-US" baseline="0" dirty="0" smtClean="0"/>
              <a:t> to get accurate results. </a:t>
            </a:r>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38</a:t>
            </a:fld>
            <a:endParaRPr lang="de-CH"/>
          </a:p>
        </p:txBody>
      </p:sp>
    </p:spTree>
    <p:extLst>
      <p:ext uri="{BB962C8B-B14F-4D97-AF65-F5344CB8AC3E}">
        <p14:creationId xmlns:p14="http://schemas.microsoft.com/office/powerpoint/2010/main" val="2475562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Here is an example of how our framework</a:t>
            </a:r>
            <a:r>
              <a:rPr lang="en-US" baseline="0" dirty="0" smtClean="0"/>
              <a:t> n</a:t>
            </a:r>
            <a:r>
              <a:rPr lang="en-US" dirty="0" smtClean="0"/>
              <a:t>aturally extends to video.</a:t>
            </a:r>
            <a:r>
              <a:rPr lang="en-US" baseline="0" dirty="0" smtClean="0"/>
              <a:t> </a:t>
            </a:r>
          </a:p>
          <a:p>
            <a:endParaRPr lang="en-US" dirty="0" smtClean="0"/>
          </a:p>
          <a:p>
            <a:r>
              <a:rPr lang="en-US" dirty="0" smtClean="0"/>
              <a:t>You can see in the right</a:t>
            </a:r>
            <a:r>
              <a:rPr lang="en-US" baseline="0" dirty="0" smtClean="0"/>
              <a:t> stops in false color, and in the left the </a:t>
            </a:r>
            <a:r>
              <a:rPr lang="en-US" baseline="0" dirty="0" err="1" smtClean="0"/>
              <a:t>tonemapped</a:t>
            </a:r>
            <a:r>
              <a:rPr lang="en-US" baseline="0" dirty="0" smtClean="0"/>
              <a:t> recovered frames.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achieve a very faithful recovery of the original scene, so have a reconstruction without artifacts even if we don’t enforce temporal coherence explicitly. </a:t>
            </a:r>
            <a:endParaRPr lang="en-US" dirty="0" smtClean="0"/>
          </a:p>
          <a:p>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5</a:t>
            </a:fld>
            <a:endParaRPr lang="de-CH"/>
          </a:p>
        </p:txBody>
      </p:sp>
    </p:spTree>
    <p:extLst>
      <p:ext uri="{BB962C8B-B14F-4D97-AF65-F5344CB8AC3E}">
        <p14:creationId xmlns:p14="http://schemas.microsoft.com/office/powerpoint/2010/main" val="1969474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There</a:t>
            </a:r>
            <a:r>
              <a:rPr lang="en-US" baseline="0" dirty="0" smtClean="0"/>
              <a:t> are two main approaches for doing this. Hardware-intensive, where hard modifications or custom-made hardware are needed; or software-intensive, that rely in complex post-processing. </a:t>
            </a:r>
          </a:p>
          <a:p>
            <a:endParaRPr lang="en-US" baseline="0" dirty="0" smtClean="0"/>
          </a:p>
          <a:p>
            <a:r>
              <a:rPr lang="en-US" baseline="0" dirty="0" smtClean="0"/>
              <a:t>We take the best of both sides and place ourselves in the middle. We require minimal hardware modifications and we employ a unified and robust mathematical reconstruction. </a:t>
            </a:r>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6</a:t>
            </a:fld>
            <a:endParaRPr lang="de-CH"/>
          </a:p>
        </p:txBody>
      </p:sp>
    </p:spTree>
    <p:extLst>
      <p:ext uri="{BB962C8B-B14F-4D97-AF65-F5344CB8AC3E}">
        <p14:creationId xmlns:p14="http://schemas.microsoft.com/office/powerpoint/2010/main" val="3468321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b="1" dirty="0" smtClean="0"/>
              <a:t>mask -</a:t>
            </a:r>
            <a:r>
              <a:rPr lang="en-US" b="1" baseline="0" dirty="0" smtClean="0"/>
              <a:t>&gt; Codes the sensor</a:t>
            </a:r>
            <a:endParaRPr lang="en-US" b="1"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7</a:t>
            </a:fld>
            <a:endParaRPr lang="de-CH"/>
          </a:p>
        </p:txBody>
      </p:sp>
    </p:spTree>
    <p:extLst>
      <p:ext uri="{BB962C8B-B14F-4D97-AF65-F5344CB8AC3E}">
        <p14:creationId xmlns:p14="http://schemas.microsoft.com/office/powerpoint/2010/main" val="448233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Left</a:t>
            </a:r>
            <a:r>
              <a:rPr lang="en-US" baseline="0" dirty="0" smtClean="0"/>
              <a:t> -&gt; Example of a captured coded image, right -&gt; Its reconstruction</a:t>
            </a:r>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8</a:t>
            </a:fld>
            <a:endParaRPr lang="de-CH"/>
          </a:p>
        </p:txBody>
      </p:sp>
    </p:spTree>
    <p:extLst>
      <p:ext uri="{BB962C8B-B14F-4D97-AF65-F5344CB8AC3E}">
        <p14:creationId xmlns:p14="http://schemas.microsoft.com/office/powerpoint/2010/main" val="448233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9</a:t>
            </a:fld>
            <a:endParaRPr lang="de-CH"/>
          </a:p>
        </p:txBody>
      </p:sp>
    </p:spTree>
    <p:extLst>
      <p:ext uri="{BB962C8B-B14F-4D97-AF65-F5344CB8AC3E}">
        <p14:creationId xmlns:p14="http://schemas.microsoft.com/office/powerpoint/2010/main" val="448233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b="1" dirty="0" smtClean="0"/>
              <a:t>**PATCH-BASED**</a:t>
            </a:r>
            <a:endParaRPr lang="en-US" b="1" dirty="0"/>
          </a:p>
        </p:txBody>
      </p:sp>
      <p:sp>
        <p:nvSpPr>
          <p:cNvPr id="4" name="3 Marcador de número de diapositiva"/>
          <p:cNvSpPr>
            <a:spLocks noGrp="1"/>
          </p:cNvSpPr>
          <p:nvPr>
            <p:ph type="sldNum" sz="quarter" idx="10"/>
          </p:nvPr>
        </p:nvSpPr>
        <p:spPr/>
        <p:txBody>
          <a:bodyPr/>
          <a:lstStyle/>
          <a:p>
            <a:fld id="{7EDE3D69-16DA-46CF-BFCD-1A27B9377ED4}" type="slidenum">
              <a:rPr lang="de-CH" smtClean="0"/>
              <a:t>10</a:t>
            </a:fld>
            <a:endParaRPr lang="de-CH"/>
          </a:p>
        </p:txBody>
      </p:sp>
    </p:spTree>
    <p:extLst>
      <p:ext uri="{BB962C8B-B14F-4D97-AF65-F5344CB8AC3E}">
        <p14:creationId xmlns:p14="http://schemas.microsoft.com/office/powerpoint/2010/main" val="448233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5807" y="2876552"/>
            <a:ext cx="7672388" cy="1630363"/>
          </a:xfrm>
        </p:spPr>
        <p:txBody>
          <a:bodyPr anchor="b"/>
          <a:lstStyle>
            <a:lvl1pPr algn="ctr">
              <a:defRPr sz="6000"/>
            </a:lvl1pPr>
          </a:lstStyle>
          <a:p>
            <a:r>
              <a:rPr lang="en-US" dirty="0" smtClean="0"/>
              <a:t>Click to edit Master title style</a:t>
            </a:r>
            <a:endParaRPr lang="de-CH" dirty="0"/>
          </a:p>
        </p:txBody>
      </p:sp>
      <p:sp>
        <p:nvSpPr>
          <p:cNvPr id="3" name="Subtitle 2"/>
          <p:cNvSpPr>
            <a:spLocks noGrp="1"/>
          </p:cNvSpPr>
          <p:nvPr>
            <p:ph type="subTitle" idx="1"/>
          </p:nvPr>
        </p:nvSpPr>
        <p:spPr>
          <a:xfrm>
            <a:off x="735807" y="4581525"/>
            <a:ext cx="7672388" cy="15811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de-CH" dirty="0"/>
          </a:p>
        </p:txBody>
      </p:sp>
    </p:spTree>
    <p:extLst>
      <p:ext uri="{BB962C8B-B14F-4D97-AF65-F5344CB8AC3E}">
        <p14:creationId xmlns:p14="http://schemas.microsoft.com/office/powerpoint/2010/main" val="32953622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3B5F642D-6A31-4596-8C22-CC368C1BDF36}" type="slidenum">
              <a:rPr lang="de-CH" smtClean="0"/>
              <a:t>‹Nº›</a:t>
            </a:fld>
            <a:endParaRPr lang="de-CH"/>
          </a:p>
        </p:txBody>
      </p:sp>
    </p:spTree>
    <p:extLst>
      <p:ext uri="{BB962C8B-B14F-4D97-AF65-F5344CB8AC3E}">
        <p14:creationId xmlns:p14="http://schemas.microsoft.com/office/powerpoint/2010/main" val="210875371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de-CH"/>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3B5F642D-6A31-4596-8C22-CC368C1BDF36}" type="slidenum">
              <a:rPr lang="de-CH" smtClean="0"/>
              <a:t>‹Nº›</a:t>
            </a:fld>
            <a:endParaRPr lang="de-CH"/>
          </a:p>
        </p:txBody>
      </p:sp>
    </p:spTree>
    <p:extLst>
      <p:ext uri="{BB962C8B-B14F-4D97-AF65-F5344CB8AC3E}">
        <p14:creationId xmlns:p14="http://schemas.microsoft.com/office/powerpoint/2010/main" val="218945164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80000"/>
          <a:lstStyle/>
          <a:p>
            <a:r>
              <a:rPr lang="en-US" dirty="0" smtClean="0"/>
              <a:t>Click to edit Master title style</a:t>
            </a:r>
            <a:endParaRPr lang="de-CH"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Footer Placeholder 4"/>
          <p:cNvSpPr>
            <a:spLocks noGrp="1"/>
          </p:cNvSpPr>
          <p:nvPr>
            <p:ph type="ftr" sz="quarter" idx="11"/>
          </p:nvPr>
        </p:nvSpPr>
        <p:spPr/>
        <p:txBody>
          <a:bodyPr/>
          <a:lstStyle/>
          <a:p>
            <a:endParaRPr lang="de-CH" dirty="0"/>
          </a:p>
        </p:txBody>
      </p:sp>
      <p:sp>
        <p:nvSpPr>
          <p:cNvPr id="6" name="Slide Number Placeholder 5"/>
          <p:cNvSpPr>
            <a:spLocks noGrp="1"/>
          </p:cNvSpPr>
          <p:nvPr>
            <p:ph type="sldNum" sz="quarter" idx="12"/>
          </p:nvPr>
        </p:nvSpPr>
        <p:spPr/>
        <p:txBody>
          <a:bodyPr/>
          <a:lstStyle/>
          <a:p>
            <a:fld id="{3B5F642D-6A31-4596-8C22-CC368C1BDF36}" type="slidenum">
              <a:rPr lang="de-CH" smtClean="0"/>
              <a:t>‹Nº›</a:t>
            </a:fld>
            <a:endParaRPr lang="de-CH" dirty="0"/>
          </a:p>
        </p:txBody>
      </p:sp>
      <p:sp>
        <p:nvSpPr>
          <p:cNvPr id="7" name="Rectangle 6"/>
          <p:cNvSpPr/>
          <p:nvPr userDrawn="1"/>
        </p:nvSpPr>
        <p:spPr>
          <a:xfrm>
            <a:off x="1" y="365128"/>
            <a:ext cx="357188" cy="749801"/>
          </a:xfrm>
          <a:prstGeom prst="rect">
            <a:avLst/>
          </a:prstGeom>
          <a:solidFill>
            <a:srgbClr val="F6C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u="sng" dirty="0"/>
          </a:p>
        </p:txBody>
      </p:sp>
    </p:spTree>
    <p:extLst>
      <p:ext uri="{BB962C8B-B14F-4D97-AF65-F5344CB8AC3E}">
        <p14:creationId xmlns:p14="http://schemas.microsoft.com/office/powerpoint/2010/main" val="2996943924"/>
      </p:ext>
    </p:extLst>
  </p:cSld>
  <p:clrMapOvr>
    <a:masterClrMapping/>
  </p:clrMapOvr>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de-CH"/>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3B5F642D-6A31-4596-8C22-CC368C1BDF36}" type="slidenum">
              <a:rPr lang="de-CH" smtClean="0"/>
              <a:t>‹Nº›</a:t>
            </a:fld>
            <a:endParaRPr lang="de-CH"/>
          </a:p>
        </p:txBody>
      </p:sp>
    </p:spTree>
    <p:extLst>
      <p:ext uri="{BB962C8B-B14F-4D97-AF65-F5344CB8AC3E}">
        <p14:creationId xmlns:p14="http://schemas.microsoft.com/office/powerpoint/2010/main" val="1357302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de-CH"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3B5F642D-6A31-4596-8C22-CC368C1BDF36}" type="slidenum">
              <a:rPr lang="de-CH" smtClean="0"/>
              <a:t>‹Nº›</a:t>
            </a:fld>
            <a:endParaRPr lang="de-CH"/>
          </a:p>
        </p:txBody>
      </p:sp>
      <p:sp>
        <p:nvSpPr>
          <p:cNvPr id="9" name="Rectangle 8"/>
          <p:cNvSpPr/>
          <p:nvPr userDrawn="1"/>
        </p:nvSpPr>
        <p:spPr>
          <a:xfrm>
            <a:off x="1" y="365128"/>
            <a:ext cx="357188" cy="749801"/>
          </a:xfrm>
          <a:prstGeom prst="rect">
            <a:avLst/>
          </a:prstGeom>
          <a:solidFill>
            <a:srgbClr val="F9C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400115603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7188" y="374650"/>
            <a:ext cx="8432007" cy="740276"/>
          </a:xfrm>
        </p:spPr>
        <p:txBody>
          <a:bodyPr/>
          <a:lstStyle/>
          <a:p>
            <a:r>
              <a:rPr lang="en-US" dirty="0" smtClean="0"/>
              <a:t>Click to edit Master title style</a:t>
            </a:r>
            <a:endParaRPr lang="de-CH"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3B5F642D-6A31-4596-8C22-CC368C1BDF36}" type="slidenum">
              <a:rPr lang="de-CH" smtClean="0"/>
              <a:t>‹Nº›</a:t>
            </a:fld>
            <a:endParaRPr lang="de-CH"/>
          </a:p>
        </p:txBody>
      </p:sp>
      <p:sp>
        <p:nvSpPr>
          <p:cNvPr id="11" name="Rectangle 10"/>
          <p:cNvSpPr/>
          <p:nvPr userDrawn="1"/>
        </p:nvSpPr>
        <p:spPr>
          <a:xfrm>
            <a:off x="1" y="365128"/>
            <a:ext cx="357188" cy="749801"/>
          </a:xfrm>
          <a:prstGeom prst="rect">
            <a:avLst/>
          </a:prstGeom>
          <a:solidFill>
            <a:srgbClr val="F9C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33609116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3B5F642D-6A31-4596-8C22-CC368C1BDF36}" type="slidenum">
              <a:rPr lang="de-CH" smtClean="0"/>
              <a:t>‹Nº›</a:t>
            </a:fld>
            <a:endParaRPr lang="de-CH"/>
          </a:p>
        </p:txBody>
      </p:sp>
      <p:sp>
        <p:nvSpPr>
          <p:cNvPr id="7" name="Rectangle 6"/>
          <p:cNvSpPr/>
          <p:nvPr userDrawn="1"/>
        </p:nvSpPr>
        <p:spPr>
          <a:xfrm>
            <a:off x="1" y="365128"/>
            <a:ext cx="357188" cy="749801"/>
          </a:xfrm>
          <a:prstGeom prst="rect">
            <a:avLst/>
          </a:prstGeom>
          <a:solidFill>
            <a:srgbClr val="F9C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169375586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3B5F642D-6A31-4596-8C22-CC368C1BDF36}" type="slidenum">
              <a:rPr lang="de-CH" smtClean="0"/>
              <a:t>‹Nº›</a:t>
            </a:fld>
            <a:endParaRPr lang="de-CH"/>
          </a:p>
        </p:txBody>
      </p:sp>
    </p:spTree>
    <p:extLst>
      <p:ext uri="{BB962C8B-B14F-4D97-AF65-F5344CB8AC3E}">
        <p14:creationId xmlns:p14="http://schemas.microsoft.com/office/powerpoint/2010/main" val="30225348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de-CH"/>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3B5F642D-6A31-4596-8C22-CC368C1BDF36}" type="slidenum">
              <a:rPr lang="de-CH" smtClean="0"/>
              <a:t>‹Nº›</a:t>
            </a:fld>
            <a:endParaRPr lang="de-CH"/>
          </a:p>
        </p:txBody>
      </p:sp>
    </p:spTree>
    <p:extLst>
      <p:ext uri="{BB962C8B-B14F-4D97-AF65-F5344CB8AC3E}">
        <p14:creationId xmlns:p14="http://schemas.microsoft.com/office/powerpoint/2010/main" val="404090927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de-CH"/>
          </a:p>
        </p:txBody>
      </p:sp>
      <p:sp>
        <p:nvSpPr>
          <p:cNvPr id="3" name="Picture Placeholder 2"/>
          <p:cNvSpPr>
            <a:spLocks noGrp="1"/>
          </p:cNvSpPr>
          <p:nvPr>
            <p:ph type="pic" idx="1"/>
          </p:nvPr>
        </p:nvSpPr>
        <p:spPr>
          <a:xfrm>
            <a:off x="3887391" y="98742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3B5F642D-6A31-4596-8C22-CC368C1BDF36}" type="slidenum">
              <a:rPr lang="de-CH" smtClean="0"/>
              <a:t>‹Nº›</a:t>
            </a:fld>
            <a:endParaRPr lang="de-CH"/>
          </a:p>
        </p:txBody>
      </p:sp>
    </p:spTree>
    <p:extLst>
      <p:ext uri="{BB962C8B-B14F-4D97-AF65-F5344CB8AC3E}">
        <p14:creationId xmlns:p14="http://schemas.microsoft.com/office/powerpoint/2010/main" val="29423364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88" y="365128"/>
            <a:ext cx="8429625" cy="749801"/>
          </a:xfrm>
          <a:prstGeom prst="rect">
            <a:avLst/>
          </a:prstGeom>
        </p:spPr>
        <p:txBody>
          <a:bodyPr vert="horz" lIns="180000" tIns="45720" rIns="180000" bIns="45720" rtlCol="0" anchor="ctr">
            <a:normAutofit/>
          </a:bodyPr>
          <a:lstStyle/>
          <a:p>
            <a:r>
              <a:rPr lang="en-US" dirty="0" smtClean="0"/>
              <a:t>Click to edit Master title style</a:t>
            </a:r>
            <a:endParaRPr lang="de-CH" dirty="0"/>
          </a:p>
        </p:txBody>
      </p:sp>
      <p:sp>
        <p:nvSpPr>
          <p:cNvPr id="3" name="Text Placeholder 2"/>
          <p:cNvSpPr>
            <a:spLocks noGrp="1"/>
          </p:cNvSpPr>
          <p:nvPr>
            <p:ph type="body" idx="1"/>
          </p:nvPr>
        </p:nvSpPr>
        <p:spPr>
          <a:xfrm>
            <a:off x="357188" y="1825625"/>
            <a:ext cx="8429625" cy="4184650"/>
          </a:xfrm>
          <a:prstGeom prst="rect">
            <a:avLst/>
          </a:prstGeom>
        </p:spPr>
        <p:txBody>
          <a:bodyPr vert="horz" lIns="180000" tIns="45720" rIns="18000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5" name="Footer Placeholder 4"/>
          <p:cNvSpPr>
            <a:spLocks noGrp="1"/>
          </p:cNvSpPr>
          <p:nvPr>
            <p:ph type="ftr" sz="quarter" idx="3"/>
          </p:nvPr>
        </p:nvSpPr>
        <p:spPr>
          <a:xfrm>
            <a:off x="4593431" y="6356353"/>
            <a:ext cx="319325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7943850" y="6356353"/>
            <a:ext cx="5715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5F642D-6A31-4596-8C22-CC368C1BDF36}" type="slidenum">
              <a:rPr lang="de-CH" smtClean="0"/>
              <a:t>‹Nº›</a:t>
            </a:fld>
            <a:endParaRPr lang="de-CH"/>
          </a:p>
        </p:txBody>
      </p:sp>
    </p:spTree>
    <p:extLst>
      <p:ext uri="{BB962C8B-B14F-4D97-AF65-F5344CB8AC3E}">
        <p14:creationId xmlns:p14="http://schemas.microsoft.com/office/powerpoint/2010/main" val="3580780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n-lt"/>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19.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7.emf"/><Relationship Id="rId12"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emf"/><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image" Target="../media/image18.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37.png"/><Relationship Id="rId12"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0.png"/><Relationship Id="rId5" Type="http://schemas.openxmlformats.org/officeDocument/2006/relationships/image" Target="../media/image34.png"/><Relationship Id="rId10" Type="http://schemas.openxmlformats.org/officeDocument/2006/relationships/image" Target="../media/image17.emf"/><Relationship Id="rId4" Type="http://schemas.openxmlformats.org/officeDocument/2006/relationships/image" Target="../media/image28.png"/><Relationship Id="rId9" Type="http://schemas.openxmlformats.org/officeDocument/2006/relationships/image" Target="../media/image15.emf"/></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6.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1.png"/><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5.emf"/><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4.png"/><Relationship Id="rId10" Type="http://schemas.openxmlformats.org/officeDocument/2006/relationships/image" Target="../media/image28.png"/><Relationship Id="rId4" Type="http://schemas.openxmlformats.org/officeDocument/2006/relationships/image" Target="../media/image17.emf"/><Relationship Id="rId9"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7.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png"/><Relationship Id="rId7"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7.emf"/><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ctrTitle"/>
          </p:nvPr>
        </p:nvSpPr>
        <p:spPr>
          <a:xfrm>
            <a:off x="735807" y="3194962"/>
            <a:ext cx="7672388" cy="1630363"/>
          </a:xfrm>
        </p:spPr>
        <p:txBody>
          <a:bodyPr>
            <a:normAutofit fontScale="90000"/>
          </a:bodyPr>
          <a:lstStyle/>
          <a:p>
            <a:r>
              <a:rPr lang="de-CH" dirty="0" smtClean="0"/>
              <a:t>Convolutional Sparse Coding for High Dynamic Range Imaging</a:t>
            </a:r>
            <a:endParaRPr lang="de-CH" dirty="0"/>
          </a:p>
        </p:txBody>
      </p:sp>
      <p:sp>
        <p:nvSpPr>
          <p:cNvPr id="14" name="Subtitle 2"/>
          <p:cNvSpPr>
            <a:spLocks noGrp="1"/>
          </p:cNvSpPr>
          <p:nvPr>
            <p:ph type="subTitle" idx="1"/>
          </p:nvPr>
        </p:nvSpPr>
        <p:spPr>
          <a:xfrm>
            <a:off x="735807" y="5011509"/>
            <a:ext cx="7672388" cy="1581150"/>
          </a:xfrm>
        </p:spPr>
        <p:txBody>
          <a:bodyPr/>
          <a:lstStyle/>
          <a:p>
            <a:r>
              <a:rPr lang="de-CH" dirty="0" smtClean="0"/>
              <a:t>Ana Serrano</a:t>
            </a:r>
            <a:r>
              <a:rPr lang="de-CH" baseline="30000" dirty="0" smtClean="0"/>
              <a:t>1</a:t>
            </a:r>
            <a:r>
              <a:rPr lang="de-CH" dirty="0" smtClean="0"/>
              <a:t>      Felix Heide</a:t>
            </a:r>
            <a:r>
              <a:rPr lang="de-CH" baseline="30000" dirty="0" smtClean="0"/>
              <a:t>2</a:t>
            </a:r>
            <a:r>
              <a:rPr lang="de-CH" dirty="0" smtClean="0"/>
              <a:t>      Diego Gutierrez</a:t>
            </a:r>
            <a:r>
              <a:rPr lang="de-CH" baseline="30000" dirty="0"/>
              <a:t>1</a:t>
            </a:r>
          </a:p>
          <a:p>
            <a:r>
              <a:rPr lang="de-CH" dirty="0" smtClean="0"/>
              <a:t>Gordon Wetzstein</a:t>
            </a:r>
            <a:r>
              <a:rPr lang="de-CH" baseline="30000" dirty="0" smtClean="0"/>
              <a:t>2</a:t>
            </a:r>
            <a:r>
              <a:rPr lang="de-CH" dirty="0" smtClean="0"/>
              <a:t>      Belen Masia</a:t>
            </a:r>
            <a:r>
              <a:rPr lang="de-CH" baseline="30000" dirty="0"/>
              <a:t>1,3</a:t>
            </a:r>
          </a:p>
        </p:txBody>
      </p:sp>
      <p:sp>
        <p:nvSpPr>
          <p:cNvPr id="15" name="14 CuadroTexto"/>
          <p:cNvSpPr txBox="1"/>
          <p:nvPr/>
        </p:nvSpPr>
        <p:spPr>
          <a:xfrm>
            <a:off x="914400" y="6082784"/>
            <a:ext cx="7186134" cy="400110"/>
          </a:xfrm>
          <a:prstGeom prst="rect">
            <a:avLst/>
          </a:prstGeom>
          <a:noFill/>
        </p:spPr>
        <p:txBody>
          <a:bodyPr wrap="none" rtlCol="0">
            <a:spAutoFit/>
          </a:bodyPr>
          <a:lstStyle/>
          <a:p>
            <a:r>
              <a:rPr lang="en-US" sz="2000" baseline="30000" dirty="0">
                <a:latin typeface="+mj-lt"/>
              </a:rPr>
              <a:t>1</a:t>
            </a:r>
            <a:r>
              <a:rPr lang="en-US" sz="2000" dirty="0">
                <a:latin typeface="+mj-lt"/>
              </a:rPr>
              <a:t>Universidad de </a:t>
            </a:r>
            <a:r>
              <a:rPr lang="en-US" sz="2000" dirty="0" smtClean="0">
                <a:latin typeface="+mj-lt"/>
              </a:rPr>
              <a:t>Zaragoza      </a:t>
            </a:r>
            <a:r>
              <a:rPr lang="en-US" sz="2000" baseline="30000" dirty="0" smtClean="0">
                <a:latin typeface="+mj-lt"/>
              </a:rPr>
              <a:t>2</a:t>
            </a:r>
            <a:r>
              <a:rPr lang="en-US" sz="2000" dirty="0" smtClean="0">
                <a:latin typeface="+mj-lt"/>
              </a:rPr>
              <a:t>Stanford University      </a:t>
            </a:r>
            <a:r>
              <a:rPr lang="en-US" sz="2000" baseline="30000" dirty="0" smtClean="0">
                <a:latin typeface="+mj-lt"/>
              </a:rPr>
              <a:t>3</a:t>
            </a:r>
            <a:r>
              <a:rPr lang="en-US" sz="2000" dirty="0" smtClean="0">
                <a:latin typeface="+mj-lt"/>
              </a:rPr>
              <a:t>MPI </a:t>
            </a:r>
            <a:r>
              <a:rPr lang="en-US" sz="2000" dirty="0" err="1">
                <a:latin typeface="+mj-lt"/>
              </a:rPr>
              <a:t>Informatik</a:t>
            </a:r>
            <a:endParaRPr lang="en-US" sz="2000" dirty="0">
              <a:latin typeface="+mj-lt"/>
            </a:endParaRPr>
          </a:p>
        </p:txBody>
      </p:sp>
    </p:spTree>
    <p:extLst>
      <p:ext uri="{BB962C8B-B14F-4D97-AF65-F5344CB8AC3E}">
        <p14:creationId xmlns:p14="http://schemas.microsoft.com/office/powerpoint/2010/main" val="3213108421"/>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8" name="Picture 5" descr="D:\Users\Ana\Dropbox\research\compsens_hdr\eg2016_presentation\images\eq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7086" y="1263026"/>
            <a:ext cx="1572327" cy="635448"/>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3974" y="3990526"/>
            <a:ext cx="1065284" cy="1024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8141" y="3995981"/>
            <a:ext cx="1007211" cy="1057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59326" y="1784174"/>
            <a:ext cx="2513800" cy="16383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Marcador de número de diapositiva"/>
          <p:cNvSpPr>
            <a:spLocks noGrp="1"/>
          </p:cNvSpPr>
          <p:nvPr>
            <p:ph type="sldNum" sz="quarter" idx="12"/>
          </p:nvPr>
        </p:nvSpPr>
        <p:spPr>
          <a:xfrm>
            <a:off x="7935140" y="6338925"/>
            <a:ext cx="571500" cy="365125"/>
          </a:xfrm>
        </p:spPr>
        <p:txBody>
          <a:bodyPr/>
          <a:lstStyle/>
          <a:p>
            <a:fld id="{3B5F642D-6A31-4596-8C22-CC368C1BDF36}" type="slidenum">
              <a:rPr lang="de-CH" smtClean="0"/>
              <a:t>10</a:t>
            </a:fld>
            <a:endParaRPr lang="de-CH" dirty="0"/>
          </a:p>
        </p:txBody>
      </p:sp>
      <p:sp>
        <p:nvSpPr>
          <p:cNvPr id="11" name="10 CuadroTexto"/>
          <p:cNvSpPr txBox="1"/>
          <p:nvPr/>
        </p:nvSpPr>
        <p:spPr>
          <a:xfrm>
            <a:off x="503388" y="251937"/>
            <a:ext cx="7885035" cy="584775"/>
          </a:xfrm>
          <a:prstGeom prst="rect">
            <a:avLst/>
          </a:prstGeom>
          <a:noFill/>
        </p:spPr>
        <p:txBody>
          <a:bodyPr vert="horz" wrap="square" rtlCol="0">
            <a:spAutoFit/>
          </a:bodyPr>
          <a:lstStyle/>
          <a:p>
            <a:r>
              <a:rPr lang="en-US" sz="3200" b="1" dirty="0" smtClean="0"/>
              <a:t>Introduction to sparse coding</a:t>
            </a:r>
            <a:endParaRPr lang="en-US" sz="3200" b="1" dirty="0"/>
          </a:p>
        </p:txBody>
      </p:sp>
      <p:pic>
        <p:nvPicPr>
          <p:cNvPr id="615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06012" y="1616127"/>
            <a:ext cx="1965639" cy="1984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25 Rectángulo"/>
          <p:cNvSpPr/>
          <p:nvPr/>
        </p:nvSpPr>
        <p:spPr>
          <a:xfrm>
            <a:off x="5486400" y="1631708"/>
            <a:ext cx="386341" cy="373305"/>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26 Rectángulo"/>
          <p:cNvSpPr/>
          <p:nvPr/>
        </p:nvSpPr>
        <p:spPr>
          <a:xfrm>
            <a:off x="5872741" y="2783681"/>
            <a:ext cx="386970" cy="391745"/>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27 Rectángulo"/>
          <p:cNvSpPr/>
          <p:nvPr/>
        </p:nvSpPr>
        <p:spPr>
          <a:xfrm>
            <a:off x="4317706" y="2021682"/>
            <a:ext cx="385718" cy="37429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1"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65870" y="3969544"/>
            <a:ext cx="1067661" cy="1103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34467" y="3969544"/>
            <a:ext cx="1049082" cy="1091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31 Rectángulo"/>
          <p:cNvSpPr/>
          <p:nvPr/>
        </p:nvSpPr>
        <p:spPr>
          <a:xfrm>
            <a:off x="4747291" y="3995983"/>
            <a:ext cx="1007211" cy="1031453"/>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32 Rectángulo"/>
          <p:cNvSpPr/>
          <p:nvPr/>
        </p:nvSpPr>
        <p:spPr>
          <a:xfrm>
            <a:off x="6768141" y="3995983"/>
            <a:ext cx="1007211" cy="1031453"/>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33 Rectángulo"/>
          <p:cNvSpPr/>
          <p:nvPr/>
        </p:nvSpPr>
        <p:spPr>
          <a:xfrm>
            <a:off x="2799365" y="3990526"/>
            <a:ext cx="1007211" cy="1049609"/>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15 Conector recto de flecha"/>
          <p:cNvCxnSpPr>
            <a:stCxn id="28" idx="2"/>
            <a:endCxn id="34" idx="0"/>
          </p:cNvCxnSpPr>
          <p:nvPr/>
        </p:nvCxnSpPr>
        <p:spPr>
          <a:xfrm flipH="1">
            <a:off x="3302971" y="2395978"/>
            <a:ext cx="1207594" cy="1594548"/>
          </a:xfrm>
          <a:prstGeom prst="straightConnector1">
            <a:avLst/>
          </a:prstGeom>
          <a:ln w="254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48" name="47 Conector recto de flecha"/>
          <p:cNvCxnSpPr>
            <a:stCxn id="26" idx="2"/>
            <a:endCxn id="6152" idx="0"/>
          </p:cNvCxnSpPr>
          <p:nvPr/>
        </p:nvCxnSpPr>
        <p:spPr>
          <a:xfrm flipH="1">
            <a:off x="5259008" y="2005013"/>
            <a:ext cx="420563" cy="1964531"/>
          </a:xfrm>
          <a:prstGeom prst="straightConnector1">
            <a:avLst/>
          </a:prstGeom>
          <a:ln w="254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51" name="50 Conector recto de flecha"/>
          <p:cNvCxnSpPr>
            <a:stCxn id="27" idx="2"/>
            <a:endCxn id="33" idx="0"/>
          </p:cNvCxnSpPr>
          <p:nvPr/>
        </p:nvCxnSpPr>
        <p:spPr>
          <a:xfrm>
            <a:off x="6066226" y="3175426"/>
            <a:ext cx="1205521" cy="820557"/>
          </a:xfrm>
          <a:prstGeom prst="straightConnector1">
            <a:avLst/>
          </a:prstGeom>
          <a:ln w="254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52" name="51 Rectángulo"/>
          <p:cNvSpPr/>
          <p:nvPr/>
        </p:nvSpPr>
        <p:spPr>
          <a:xfrm>
            <a:off x="1442698" y="2196383"/>
            <a:ext cx="173528" cy="157526"/>
          </a:xfrm>
          <a:prstGeom prst="rect">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63 Rectángulo"/>
          <p:cNvSpPr/>
          <p:nvPr/>
        </p:nvSpPr>
        <p:spPr>
          <a:xfrm>
            <a:off x="1023598" y="2524579"/>
            <a:ext cx="173528" cy="157526"/>
          </a:xfrm>
          <a:prstGeom prst="rect">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64 Rectángulo"/>
          <p:cNvSpPr/>
          <p:nvPr/>
        </p:nvSpPr>
        <p:spPr>
          <a:xfrm>
            <a:off x="1871323" y="2909951"/>
            <a:ext cx="173528" cy="157526"/>
          </a:xfrm>
          <a:prstGeom prst="rect">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65 Rectángulo"/>
          <p:cNvSpPr/>
          <p:nvPr/>
        </p:nvSpPr>
        <p:spPr>
          <a:xfrm>
            <a:off x="463975" y="3990527"/>
            <a:ext cx="1048002" cy="1024830"/>
          </a:xfrm>
          <a:prstGeom prst="rect">
            <a:avLst/>
          </a:pr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7" name="Picture 13" descr="http://www.fancyicons.com/free-icons/232/science/png/256/approximately_equal_256.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47680" y="4401784"/>
            <a:ext cx="296796" cy="296796"/>
          </a:xfrm>
          <a:prstGeom prst="rect">
            <a:avLst/>
          </a:prstGeom>
          <a:noFill/>
          <a:extLst>
            <a:ext uri="{909E8E84-426E-40DD-AFC4-6F175D3DCCD1}">
              <a14:hiddenFill xmlns:a14="http://schemas.microsoft.com/office/drawing/2010/main">
                <a:solidFill>
                  <a:srgbClr val="FFFFFF"/>
                </a:solidFill>
              </a14:hiddenFill>
            </a:ext>
          </a:extLst>
        </p:spPr>
      </p:pic>
      <p:sp>
        <p:nvSpPr>
          <p:cNvPr id="57" name="56 CuadroTexto"/>
          <p:cNvSpPr txBox="1"/>
          <p:nvPr/>
        </p:nvSpPr>
        <p:spPr>
          <a:xfrm>
            <a:off x="2133750" y="4305785"/>
            <a:ext cx="726481" cy="461665"/>
          </a:xfrm>
          <a:prstGeom prst="rect">
            <a:avLst/>
          </a:prstGeom>
          <a:noFill/>
        </p:spPr>
        <p:txBody>
          <a:bodyPr wrap="none" rtlCol="0">
            <a:spAutoFit/>
          </a:bodyPr>
          <a:lstStyle/>
          <a:p>
            <a:r>
              <a:rPr lang="en-US" sz="2400" dirty="0" smtClean="0"/>
              <a:t>0.2*</a:t>
            </a:r>
            <a:endParaRPr lang="en-US" sz="2400" dirty="0"/>
          </a:p>
        </p:txBody>
      </p:sp>
      <p:sp>
        <p:nvSpPr>
          <p:cNvPr id="74" name="73 CuadroTexto"/>
          <p:cNvSpPr txBox="1"/>
          <p:nvPr/>
        </p:nvSpPr>
        <p:spPr>
          <a:xfrm>
            <a:off x="3843056" y="4319026"/>
            <a:ext cx="949299" cy="461665"/>
          </a:xfrm>
          <a:prstGeom prst="rect">
            <a:avLst/>
          </a:prstGeom>
          <a:noFill/>
        </p:spPr>
        <p:txBody>
          <a:bodyPr wrap="none" rtlCol="0">
            <a:spAutoFit/>
          </a:bodyPr>
          <a:lstStyle/>
          <a:p>
            <a:r>
              <a:rPr lang="en-US" sz="2400" dirty="0" smtClean="0"/>
              <a:t>+ 0.7*</a:t>
            </a:r>
            <a:endParaRPr lang="en-US" sz="2400" dirty="0"/>
          </a:p>
        </p:txBody>
      </p:sp>
      <p:sp>
        <p:nvSpPr>
          <p:cNvPr id="75" name="74 CuadroTexto"/>
          <p:cNvSpPr txBox="1"/>
          <p:nvPr/>
        </p:nvSpPr>
        <p:spPr>
          <a:xfrm>
            <a:off x="5725787" y="4305785"/>
            <a:ext cx="1104790" cy="461665"/>
          </a:xfrm>
          <a:prstGeom prst="rect">
            <a:avLst/>
          </a:prstGeom>
          <a:noFill/>
        </p:spPr>
        <p:txBody>
          <a:bodyPr wrap="none" rtlCol="0">
            <a:spAutoFit/>
          </a:bodyPr>
          <a:lstStyle/>
          <a:p>
            <a:r>
              <a:rPr lang="en-US" sz="2400" dirty="0" smtClean="0"/>
              <a:t>+ 0.03*</a:t>
            </a:r>
            <a:endParaRPr lang="en-US" sz="2400" dirty="0"/>
          </a:p>
        </p:txBody>
      </p:sp>
      <p:sp>
        <p:nvSpPr>
          <p:cNvPr id="58" name="57 CuadroTexto"/>
          <p:cNvSpPr txBox="1"/>
          <p:nvPr/>
        </p:nvSpPr>
        <p:spPr>
          <a:xfrm>
            <a:off x="540174" y="5268622"/>
            <a:ext cx="8196475" cy="584775"/>
          </a:xfrm>
          <a:prstGeom prst="rect">
            <a:avLst/>
          </a:prstGeom>
          <a:noFill/>
        </p:spPr>
        <p:txBody>
          <a:bodyPr wrap="none" rtlCol="0">
            <a:spAutoFit/>
          </a:bodyPr>
          <a:lstStyle/>
          <a:p>
            <a:r>
              <a:rPr lang="en-US" sz="3200" b="1" dirty="0" smtClean="0">
                <a:solidFill>
                  <a:schemeClr val="accent2"/>
                </a:solidFill>
              </a:rPr>
              <a:t>[s</a:t>
            </a:r>
            <a:r>
              <a:rPr lang="en-US" sz="3200" b="1" baseline="-25000" dirty="0" smtClean="0">
                <a:solidFill>
                  <a:schemeClr val="accent2"/>
                </a:solidFill>
              </a:rPr>
              <a:t>1</a:t>
            </a:r>
            <a:r>
              <a:rPr lang="en-US" sz="3200" b="1" dirty="0" smtClean="0">
                <a:solidFill>
                  <a:schemeClr val="accent2"/>
                </a:solidFill>
              </a:rPr>
              <a:t>, ….., </a:t>
            </a:r>
            <a:r>
              <a:rPr lang="en-US" sz="3200" b="1" dirty="0" err="1" smtClean="0">
                <a:solidFill>
                  <a:schemeClr val="accent2"/>
                </a:solidFill>
              </a:rPr>
              <a:t>s</a:t>
            </a:r>
            <a:r>
              <a:rPr lang="en-US" sz="3200" b="1" baseline="-25000" dirty="0" err="1">
                <a:solidFill>
                  <a:schemeClr val="accent2"/>
                </a:solidFill>
              </a:rPr>
              <a:t>K</a:t>
            </a:r>
            <a:r>
              <a:rPr lang="en-US" sz="3200" b="1" dirty="0" smtClean="0">
                <a:solidFill>
                  <a:schemeClr val="accent2"/>
                </a:solidFill>
              </a:rPr>
              <a:t>] </a:t>
            </a:r>
            <a:r>
              <a:rPr lang="en-US" sz="2800" dirty="0" smtClean="0"/>
              <a:t>= [0, 0, …, 0, </a:t>
            </a:r>
            <a:r>
              <a:rPr lang="en-US" sz="3200" b="1" dirty="0" smtClean="0"/>
              <a:t>0.2</a:t>
            </a:r>
            <a:r>
              <a:rPr lang="en-US" sz="2800" dirty="0" smtClean="0"/>
              <a:t>, 0, …, </a:t>
            </a:r>
            <a:r>
              <a:rPr lang="en-US" sz="3200" b="1" dirty="0" smtClean="0"/>
              <a:t>0.7</a:t>
            </a:r>
            <a:r>
              <a:rPr lang="en-US" sz="2800" dirty="0" smtClean="0"/>
              <a:t>, 0, …0, </a:t>
            </a:r>
            <a:r>
              <a:rPr lang="en-US" sz="3200" b="1" dirty="0" smtClean="0"/>
              <a:t>0.03</a:t>
            </a:r>
            <a:r>
              <a:rPr lang="en-US" sz="2800" dirty="0" smtClean="0"/>
              <a:t>, 0]</a:t>
            </a:r>
            <a:endParaRPr lang="en-US" sz="2800" dirty="0"/>
          </a:p>
        </p:txBody>
      </p:sp>
      <p:cxnSp>
        <p:nvCxnSpPr>
          <p:cNvPr id="92" name="91 Conector recto de flecha"/>
          <p:cNvCxnSpPr/>
          <p:nvPr/>
        </p:nvCxnSpPr>
        <p:spPr>
          <a:xfrm>
            <a:off x="7462914" y="1263026"/>
            <a:ext cx="196103" cy="81241"/>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93" name="92 Conector recto de flecha"/>
          <p:cNvCxnSpPr/>
          <p:nvPr/>
        </p:nvCxnSpPr>
        <p:spPr>
          <a:xfrm>
            <a:off x="8182809" y="984272"/>
            <a:ext cx="0" cy="372694"/>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94" name="93 CuadroTexto"/>
          <p:cNvSpPr txBox="1"/>
          <p:nvPr/>
        </p:nvSpPr>
        <p:spPr>
          <a:xfrm>
            <a:off x="6681435" y="882602"/>
            <a:ext cx="832279" cy="461665"/>
          </a:xfrm>
          <a:prstGeom prst="rect">
            <a:avLst/>
          </a:prstGeom>
          <a:noFill/>
        </p:spPr>
        <p:txBody>
          <a:bodyPr wrap="none" rtlCol="0">
            <a:spAutoFit/>
          </a:bodyPr>
          <a:lstStyle/>
          <a:p>
            <a:r>
              <a:rPr lang="en-US" sz="2400" b="1" dirty="0" smtClean="0">
                <a:solidFill>
                  <a:schemeClr val="accent2"/>
                </a:solidFill>
              </a:rPr>
              <a:t>Basis</a:t>
            </a:r>
            <a:endParaRPr lang="en-US" sz="2400" b="1" dirty="0">
              <a:solidFill>
                <a:schemeClr val="accent2"/>
              </a:solidFill>
            </a:endParaRPr>
          </a:p>
        </p:txBody>
      </p:sp>
      <p:sp>
        <p:nvSpPr>
          <p:cNvPr id="95" name="94 CuadroTexto"/>
          <p:cNvSpPr txBox="1"/>
          <p:nvPr/>
        </p:nvSpPr>
        <p:spPr>
          <a:xfrm>
            <a:off x="6323635" y="522607"/>
            <a:ext cx="2569165" cy="461665"/>
          </a:xfrm>
          <a:prstGeom prst="rect">
            <a:avLst/>
          </a:prstGeom>
          <a:noFill/>
        </p:spPr>
        <p:txBody>
          <a:bodyPr wrap="none" rtlCol="0">
            <a:spAutoFit/>
          </a:bodyPr>
          <a:lstStyle/>
          <a:p>
            <a:r>
              <a:rPr lang="en-US" sz="2400" b="1" dirty="0" smtClean="0">
                <a:solidFill>
                  <a:schemeClr val="accent2"/>
                </a:solidFill>
              </a:rPr>
              <a:t>Sparse coefficients</a:t>
            </a:r>
            <a:endParaRPr lang="en-US" sz="2400" b="1" dirty="0">
              <a:solidFill>
                <a:schemeClr val="accent2"/>
              </a:solidFill>
            </a:endParaRPr>
          </a:p>
        </p:txBody>
      </p:sp>
      <p:sp>
        <p:nvSpPr>
          <p:cNvPr id="73" name="72 CuadroTexto"/>
          <p:cNvSpPr txBox="1"/>
          <p:nvPr/>
        </p:nvSpPr>
        <p:spPr>
          <a:xfrm>
            <a:off x="1417554" y="1031981"/>
            <a:ext cx="572593" cy="830997"/>
          </a:xfrm>
          <a:prstGeom prst="rect">
            <a:avLst/>
          </a:prstGeom>
          <a:noFill/>
        </p:spPr>
        <p:txBody>
          <a:bodyPr wrap="none" rtlCol="0">
            <a:spAutoFit/>
          </a:bodyPr>
          <a:lstStyle/>
          <a:p>
            <a:r>
              <a:rPr lang="en-US" sz="4800" b="1" dirty="0" smtClean="0">
                <a:solidFill>
                  <a:schemeClr val="accent2"/>
                </a:solidFill>
                <a:latin typeface="Symbol" panose="05050102010706020507" pitchFamily="18" charset="2"/>
              </a:rPr>
              <a:t>a</a:t>
            </a:r>
            <a:endParaRPr lang="en-US" sz="4800" b="1" dirty="0">
              <a:solidFill>
                <a:schemeClr val="accent2"/>
              </a:solidFill>
              <a:latin typeface="Symbol" panose="05050102010706020507" pitchFamily="18" charset="2"/>
            </a:endParaRPr>
          </a:p>
        </p:txBody>
      </p:sp>
      <p:sp>
        <p:nvSpPr>
          <p:cNvPr id="103" name="102 CuadroTexto"/>
          <p:cNvSpPr txBox="1"/>
          <p:nvPr/>
        </p:nvSpPr>
        <p:spPr>
          <a:xfrm>
            <a:off x="5010342" y="951233"/>
            <a:ext cx="633507" cy="769441"/>
          </a:xfrm>
          <a:prstGeom prst="rect">
            <a:avLst/>
          </a:prstGeom>
          <a:noFill/>
        </p:spPr>
        <p:txBody>
          <a:bodyPr wrap="none" rtlCol="0">
            <a:spAutoFit/>
          </a:bodyPr>
          <a:lstStyle/>
          <a:p>
            <a:r>
              <a:rPr lang="en-US" sz="4400" b="1" dirty="0" smtClean="0">
                <a:solidFill>
                  <a:schemeClr val="accent2"/>
                </a:solidFill>
                <a:latin typeface="Symbol" panose="05050102010706020507" pitchFamily="18" charset="2"/>
              </a:rPr>
              <a:t>Y</a:t>
            </a:r>
            <a:endParaRPr lang="en-US" sz="4400" b="1" dirty="0">
              <a:solidFill>
                <a:schemeClr val="accent2"/>
              </a:solidFill>
              <a:latin typeface="Symbol" panose="05050102010706020507" pitchFamily="18" charset="2"/>
            </a:endParaRPr>
          </a:p>
        </p:txBody>
      </p:sp>
    </p:spTree>
    <p:extLst>
      <p:ext uri="{BB962C8B-B14F-4D97-AF65-F5344CB8AC3E}">
        <p14:creationId xmlns:p14="http://schemas.microsoft.com/office/powerpoint/2010/main" val="286827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heel(1)">
                                      <p:cBhvr>
                                        <p:cTn id="7" dur="500"/>
                                        <p:tgtEl>
                                          <p:spTgt spid="6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heel(1)">
                                      <p:cBhvr>
                                        <p:cTn id="10" dur="500"/>
                                        <p:tgtEl>
                                          <p:spTgt spid="52"/>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wheel(1)">
                                      <p:cBhvr>
                                        <p:cTn id="13" dur="500"/>
                                        <p:tgtEl>
                                          <p:spTgt spid="65"/>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6155"/>
                                        </p:tgtEl>
                                        <p:attrNameLst>
                                          <p:attrName>style.visibility</p:attrName>
                                        </p:attrNameLst>
                                      </p:cBhvr>
                                      <p:to>
                                        <p:strVal val="visible"/>
                                      </p:to>
                                    </p:set>
                                    <p:animEffect transition="in" filter="fade">
                                      <p:cBhvr>
                                        <p:cTn id="17" dur="500"/>
                                        <p:tgtEl>
                                          <p:spTgt spid="615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fade">
                                      <p:cBhvr>
                                        <p:cTn id="20" dur="500"/>
                                        <p:tgtEl>
                                          <p:spTgt spid="66"/>
                                        </p:tgtEl>
                                      </p:cBhvr>
                                    </p:animEffect>
                                  </p:childTnLst>
                                </p:cTn>
                              </p:par>
                            </p:childTnLst>
                          </p:cTn>
                        </p:par>
                        <p:par>
                          <p:cTn id="21" fill="hold">
                            <p:stCondLst>
                              <p:cond delay="1000"/>
                            </p:stCondLst>
                            <p:childTnLst>
                              <p:par>
                                <p:cTn id="22" presetID="21" presetClass="entr" presetSubtype="1"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500"/>
                                        <p:tgtEl>
                                          <p:spTgt spid="26"/>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heel(1)">
                                      <p:cBhvr>
                                        <p:cTn id="27" dur="500"/>
                                        <p:tgtEl>
                                          <p:spTgt spid="28"/>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heel(1)">
                                      <p:cBhvr>
                                        <p:cTn id="30" dur="500"/>
                                        <p:tgtEl>
                                          <p:spTgt spid="27"/>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6151"/>
                                        </p:tgtEl>
                                        <p:attrNameLst>
                                          <p:attrName>style.visibility</p:attrName>
                                        </p:attrNameLst>
                                      </p:cBhvr>
                                      <p:to>
                                        <p:strVal val="visible"/>
                                      </p:to>
                                    </p:set>
                                    <p:animEffect transition="in" filter="fade">
                                      <p:cBhvr>
                                        <p:cTn id="34" dur="500"/>
                                        <p:tgtEl>
                                          <p:spTgt spid="615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10" presetClass="entr" presetSubtype="0" fill="hold" nodeType="withEffect">
                                  <p:stCondLst>
                                    <p:cond delay="0"/>
                                  </p:stCondLst>
                                  <p:childTnLst>
                                    <p:set>
                                      <p:cBhvr>
                                        <p:cTn id="39" dur="1" fill="hold">
                                          <p:stCondLst>
                                            <p:cond delay="0"/>
                                          </p:stCondLst>
                                        </p:cTn>
                                        <p:tgtEl>
                                          <p:spTgt spid="6152"/>
                                        </p:tgtEl>
                                        <p:attrNameLst>
                                          <p:attrName>style.visibility</p:attrName>
                                        </p:attrNameLst>
                                      </p:cBhvr>
                                      <p:to>
                                        <p:strVal val="visible"/>
                                      </p:to>
                                    </p:set>
                                    <p:animEffect transition="in" filter="fade">
                                      <p:cBhvr>
                                        <p:cTn id="40" dur="500"/>
                                        <p:tgtEl>
                                          <p:spTgt spid="61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nodeType="withEffect">
                                  <p:stCondLst>
                                    <p:cond delay="0"/>
                                  </p:stCondLst>
                                  <p:childTnLst>
                                    <p:set>
                                      <p:cBhvr>
                                        <p:cTn id="45" dur="1" fill="hold">
                                          <p:stCondLst>
                                            <p:cond delay="0"/>
                                          </p:stCondLst>
                                        </p:cTn>
                                        <p:tgtEl>
                                          <p:spTgt spid="6154"/>
                                        </p:tgtEl>
                                        <p:attrNameLst>
                                          <p:attrName>style.visibility</p:attrName>
                                        </p:attrNameLst>
                                      </p:cBhvr>
                                      <p:to>
                                        <p:strVal val="visible"/>
                                      </p:to>
                                    </p:set>
                                    <p:animEffect transition="in" filter="fade">
                                      <p:cBhvr>
                                        <p:cTn id="46" dur="500"/>
                                        <p:tgtEl>
                                          <p:spTgt spid="615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10" presetClass="entr" presetSubtype="0" fill="hold"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par>
                                <p:cTn id="53" presetID="10" presetClass="entr" presetSubtype="0"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500"/>
                                        <p:tgtEl>
                                          <p:spTgt spid="48"/>
                                        </p:tgtEl>
                                      </p:cBhvr>
                                    </p:animEffect>
                                  </p:childTnLst>
                                </p:cTn>
                              </p:par>
                              <p:par>
                                <p:cTn id="56" presetID="10"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par>
                          <p:cTn id="59" fill="hold">
                            <p:stCondLst>
                              <p:cond delay="2000"/>
                            </p:stCondLst>
                            <p:childTnLst>
                              <p:par>
                                <p:cTn id="60" presetID="10" presetClass="entr" presetSubtype="0" fill="hold" nodeType="afterEffect">
                                  <p:stCondLst>
                                    <p:cond delay="0"/>
                                  </p:stCondLst>
                                  <p:childTnLst>
                                    <p:set>
                                      <p:cBhvr>
                                        <p:cTn id="61" dur="1" fill="hold">
                                          <p:stCondLst>
                                            <p:cond delay="0"/>
                                          </p:stCondLst>
                                        </p:cTn>
                                        <p:tgtEl>
                                          <p:spTgt spid="6157"/>
                                        </p:tgtEl>
                                        <p:attrNameLst>
                                          <p:attrName>style.visibility</p:attrName>
                                        </p:attrNameLst>
                                      </p:cBhvr>
                                      <p:to>
                                        <p:strVal val="visible"/>
                                      </p:to>
                                    </p:set>
                                    <p:animEffect transition="in" filter="fade">
                                      <p:cBhvr>
                                        <p:cTn id="62" dur="500"/>
                                        <p:tgtEl>
                                          <p:spTgt spid="615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fade">
                                      <p:cBhvr>
                                        <p:cTn id="68" dur="500"/>
                                        <p:tgtEl>
                                          <p:spTgt spid="7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5"/>
                                        </p:tgtEl>
                                        <p:attrNameLst>
                                          <p:attrName>style.visibility</p:attrName>
                                        </p:attrNameLst>
                                      </p:cBhvr>
                                      <p:to>
                                        <p:strVal val="visible"/>
                                      </p:to>
                                    </p:set>
                                    <p:animEffect transition="in" filter="fade">
                                      <p:cBhvr>
                                        <p:cTn id="71" dur="500"/>
                                        <p:tgtEl>
                                          <p:spTgt spid="75"/>
                                        </p:tgtEl>
                                      </p:cBhvr>
                                    </p:animEffect>
                                  </p:childTnLst>
                                </p:cTn>
                              </p:par>
                            </p:childTnLst>
                          </p:cTn>
                        </p:par>
                        <p:par>
                          <p:cTn id="72" fill="hold">
                            <p:stCondLst>
                              <p:cond delay="2500"/>
                            </p:stCondLst>
                            <p:childTnLst>
                              <p:par>
                                <p:cTn id="73" presetID="10" presetClass="entr" presetSubtype="0" fill="hold" grpId="0" nodeType="afterEffect">
                                  <p:stCondLst>
                                    <p:cond delay="0"/>
                                  </p:stCondLst>
                                  <p:childTnLst>
                                    <p:set>
                                      <p:cBhvr>
                                        <p:cTn id="74" dur="1" fill="hold">
                                          <p:stCondLst>
                                            <p:cond delay="0"/>
                                          </p:stCondLst>
                                        </p:cTn>
                                        <p:tgtEl>
                                          <p:spTgt spid="58"/>
                                        </p:tgtEl>
                                        <p:attrNameLst>
                                          <p:attrName>style.visibility</p:attrName>
                                        </p:attrNameLst>
                                      </p:cBhvr>
                                      <p:to>
                                        <p:strVal val="visible"/>
                                      </p:to>
                                    </p:set>
                                    <p:animEffect transition="in" filter="fade">
                                      <p:cBhvr>
                                        <p:cTn id="7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2" grpId="0" animBg="1"/>
      <p:bldP spid="33" grpId="0" animBg="1"/>
      <p:bldP spid="34" grpId="0" animBg="1"/>
      <p:bldP spid="52" grpId="0" animBg="1"/>
      <p:bldP spid="64" grpId="0" animBg="1"/>
      <p:bldP spid="65" grpId="0" animBg="1"/>
      <p:bldP spid="66" grpId="0" animBg="1"/>
      <p:bldP spid="57" grpId="0"/>
      <p:bldP spid="74" grpId="0"/>
      <p:bldP spid="75"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3B5F642D-6A31-4596-8C22-CC368C1BDF36}" type="slidenum">
              <a:rPr lang="de-CH" smtClean="0"/>
              <a:t>11</a:t>
            </a:fld>
            <a:endParaRPr lang="de-CH" dirty="0"/>
          </a:p>
        </p:txBody>
      </p:sp>
      <p:cxnSp>
        <p:nvCxnSpPr>
          <p:cNvPr id="54" name="53 Conector recto de flecha"/>
          <p:cNvCxnSpPr/>
          <p:nvPr/>
        </p:nvCxnSpPr>
        <p:spPr>
          <a:xfrm>
            <a:off x="1425364" y="1569599"/>
            <a:ext cx="0" cy="201851"/>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59" name="58 CuadroTexto"/>
          <p:cNvSpPr txBox="1"/>
          <p:nvPr/>
        </p:nvSpPr>
        <p:spPr>
          <a:xfrm>
            <a:off x="534581" y="1136916"/>
            <a:ext cx="1806905" cy="461665"/>
          </a:xfrm>
          <a:prstGeom prst="rect">
            <a:avLst/>
          </a:prstGeom>
          <a:noFill/>
        </p:spPr>
        <p:txBody>
          <a:bodyPr wrap="none" rtlCol="0">
            <a:spAutoFit/>
          </a:bodyPr>
          <a:lstStyle/>
          <a:p>
            <a:r>
              <a:rPr lang="en-US" sz="2400" b="1" dirty="0" smtClean="0">
                <a:solidFill>
                  <a:schemeClr val="accent2"/>
                </a:solidFill>
              </a:rPr>
              <a:t>Coding mask</a:t>
            </a:r>
            <a:endParaRPr lang="en-US" sz="2400" b="1" dirty="0">
              <a:solidFill>
                <a:schemeClr val="accent2"/>
              </a:solidFill>
            </a:endParaRPr>
          </a:p>
        </p:txBody>
      </p:sp>
      <p:cxnSp>
        <p:nvCxnSpPr>
          <p:cNvPr id="61" name="60 Conector recto de flecha"/>
          <p:cNvCxnSpPr/>
          <p:nvPr/>
        </p:nvCxnSpPr>
        <p:spPr>
          <a:xfrm>
            <a:off x="3750050" y="1629533"/>
            <a:ext cx="210458" cy="220356"/>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62" name="61 Conector recto de flecha"/>
          <p:cNvCxnSpPr/>
          <p:nvPr/>
        </p:nvCxnSpPr>
        <p:spPr>
          <a:xfrm flipH="1">
            <a:off x="4455270" y="1637945"/>
            <a:ext cx="171876" cy="203531"/>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63" name="62 CuadroTexto"/>
          <p:cNvSpPr txBox="1"/>
          <p:nvPr/>
        </p:nvSpPr>
        <p:spPr>
          <a:xfrm>
            <a:off x="3109505" y="1217715"/>
            <a:ext cx="832279" cy="461665"/>
          </a:xfrm>
          <a:prstGeom prst="rect">
            <a:avLst/>
          </a:prstGeom>
          <a:noFill/>
        </p:spPr>
        <p:txBody>
          <a:bodyPr wrap="none" rtlCol="0">
            <a:spAutoFit/>
          </a:bodyPr>
          <a:lstStyle/>
          <a:p>
            <a:r>
              <a:rPr lang="en-US" sz="2400" b="1" dirty="0" smtClean="0">
                <a:solidFill>
                  <a:schemeClr val="accent2"/>
                </a:solidFill>
              </a:rPr>
              <a:t>Basis</a:t>
            </a:r>
            <a:endParaRPr lang="en-US" sz="2400" b="1" dirty="0">
              <a:solidFill>
                <a:schemeClr val="accent2"/>
              </a:solidFill>
            </a:endParaRPr>
          </a:p>
        </p:txBody>
      </p:sp>
      <p:sp>
        <p:nvSpPr>
          <p:cNvPr id="64" name="63 CuadroTexto"/>
          <p:cNvSpPr txBox="1"/>
          <p:nvPr/>
        </p:nvSpPr>
        <p:spPr>
          <a:xfrm>
            <a:off x="4174203" y="1201328"/>
            <a:ext cx="2569165" cy="461665"/>
          </a:xfrm>
          <a:prstGeom prst="rect">
            <a:avLst/>
          </a:prstGeom>
          <a:noFill/>
        </p:spPr>
        <p:txBody>
          <a:bodyPr wrap="none" rtlCol="0">
            <a:spAutoFit/>
          </a:bodyPr>
          <a:lstStyle/>
          <a:p>
            <a:r>
              <a:rPr lang="en-US" sz="2400" b="1" dirty="0" smtClean="0">
                <a:solidFill>
                  <a:schemeClr val="accent2"/>
                </a:solidFill>
              </a:rPr>
              <a:t>Sparse coefficients</a:t>
            </a:r>
            <a:endParaRPr lang="en-US" sz="2400" b="1" dirty="0">
              <a:solidFill>
                <a:schemeClr val="accent2"/>
              </a:solidFill>
            </a:endParaRPr>
          </a:p>
        </p:txBody>
      </p:sp>
      <p:pic>
        <p:nvPicPr>
          <p:cNvPr id="2056" name="Picture 8" descr="D:\Users\Ana\Dropbox\RESEARCH\CompSens_HDR\EG2016_presentation\images\arr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3167283" y="2358682"/>
            <a:ext cx="388537" cy="31860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8" descr="D:\Users\Ana\Dropbox\RESEARCH\CompSens_HDR\EG2016_presentation\images\arr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531995" y="2373515"/>
            <a:ext cx="388537" cy="318601"/>
          </a:xfrm>
          <a:prstGeom prst="rect">
            <a:avLst/>
          </a:prstGeom>
          <a:noFill/>
          <a:extLst>
            <a:ext uri="{909E8E84-426E-40DD-AFC4-6F175D3DCCD1}">
              <a14:hiddenFill xmlns:a14="http://schemas.microsoft.com/office/drawing/2010/main">
                <a:solidFill>
                  <a:srgbClr val="FFFFFF"/>
                </a:solidFill>
              </a14:hiddenFill>
            </a:ext>
          </a:extLst>
        </p:spPr>
      </p:pic>
      <p:sp>
        <p:nvSpPr>
          <p:cNvPr id="71" name="70 CuadroTexto"/>
          <p:cNvSpPr txBox="1"/>
          <p:nvPr/>
        </p:nvSpPr>
        <p:spPr>
          <a:xfrm>
            <a:off x="857861" y="2349282"/>
            <a:ext cx="2167645" cy="461665"/>
          </a:xfrm>
          <a:prstGeom prst="rect">
            <a:avLst/>
          </a:prstGeom>
          <a:noFill/>
        </p:spPr>
        <p:txBody>
          <a:bodyPr wrap="none" rtlCol="0">
            <a:spAutoFit/>
          </a:bodyPr>
          <a:lstStyle/>
          <a:p>
            <a:r>
              <a:rPr lang="en-US" sz="2400" dirty="0" smtClean="0"/>
              <a:t>Captured image</a:t>
            </a:r>
            <a:endParaRPr lang="en-US" sz="2400" dirty="0"/>
          </a:p>
        </p:txBody>
      </p:sp>
      <p:sp>
        <p:nvSpPr>
          <p:cNvPr id="81" name="80 CuadroTexto"/>
          <p:cNvSpPr txBox="1"/>
          <p:nvPr/>
        </p:nvSpPr>
        <p:spPr>
          <a:xfrm>
            <a:off x="3544001" y="2310316"/>
            <a:ext cx="1786258" cy="461665"/>
          </a:xfrm>
          <a:prstGeom prst="rect">
            <a:avLst/>
          </a:prstGeom>
          <a:noFill/>
        </p:spPr>
        <p:txBody>
          <a:bodyPr wrap="none" rtlCol="0">
            <a:spAutoFit/>
          </a:bodyPr>
          <a:lstStyle/>
          <a:p>
            <a:r>
              <a:rPr lang="en-US" sz="2400" dirty="0" smtClean="0"/>
              <a:t>Target image</a:t>
            </a:r>
            <a:endParaRPr lang="en-US" sz="2400" dirty="0"/>
          </a:p>
        </p:txBody>
      </p:sp>
      <p:pic>
        <p:nvPicPr>
          <p:cNvPr id="18" name="Picture 2" descr="D:\Users\Ana\Dropbox\RESEARCH\CompSens_HDR\EG2016_presentation\images\eq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294" y="1802600"/>
            <a:ext cx="1726272" cy="629856"/>
          </a:xfrm>
          <a:prstGeom prst="rect">
            <a:avLst/>
          </a:prstGeom>
          <a:noFill/>
          <a:extLst>
            <a:ext uri="{909E8E84-426E-40DD-AFC4-6F175D3DCCD1}">
              <a14:hiddenFill xmlns:a14="http://schemas.microsoft.com/office/drawing/2010/main">
                <a:solidFill>
                  <a:srgbClr val="FFFFFF"/>
                </a:solidFill>
              </a14:hiddenFill>
            </a:ext>
          </a:extLst>
        </p:spPr>
      </p:pic>
      <p:sp>
        <p:nvSpPr>
          <p:cNvPr id="20" name="19 CuadroTexto"/>
          <p:cNvSpPr txBox="1"/>
          <p:nvPr/>
        </p:nvSpPr>
        <p:spPr>
          <a:xfrm>
            <a:off x="503388" y="251937"/>
            <a:ext cx="7885035" cy="584775"/>
          </a:xfrm>
          <a:prstGeom prst="rect">
            <a:avLst/>
          </a:prstGeom>
          <a:noFill/>
        </p:spPr>
        <p:txBody>
          <a:bodyPr vert="horz" wrap="square" rtlCol="0">
            <a:spAutoFit/>
          </a:bodyPr>
          <a:lstStyle/>
          <a:p>
            <a:r>
              <a:rPr lang="en-US" sz="3200" b="1" dirty="0" smtClean="0"/>
              <a:t>Introduction to sparse coding</a:t>
            </a:r>
            <a:endParaRPr lang="en-US" sz="3200" b="1" dirty="0"/>
          </a:p>
        </p:txBody>
      </p:sp>
      <p:pic>
        <p:nvPicPr>
          <p:cNvPr id="23" name="Imagen 6"/>
          <p:cNvPicPr>
            <a:picLocks noChangeAspect="1"/>
          </p:cNvPicPr>
          <p:nvPr/>
        </p:nvPicPr>
        <p:blipFill>
          <a:blip r:embed="rId6"/>
          <a:stretch>
            <a:fillRect/>
          </a:stretch>
        </p:blipFill>
        <p:spPr>
          <a:xfrm>
            <a:off x="7095754" y="1044769"/>
            <a:ext cx="1805887" cy="1789630"/>
          </a:xfrm>
          <a:prstGeom prst="rect">
            <a:avLst/>
          </a:prstGeom>
          <a:effectLst>
            <a:outerShdw blurRad="50800" dist="38100" dir="2700000" algn="tl" rotWithShape="0">
              <a:prstClr val="black">
                <a:alpha val="40000"/>
              </a:prstClr>
            </a:outerShdw>
          </a:effectLst>
        </p:spPr>
      </p:pic>
      <p:pic>
        <p:nvPicPr>
          <p:cNvPr id="24" name="Imagen 7"/>
          <p:cNvPicPr>
            <a:picLocks noChangeAspect="1"/>
          </p:cNvPicPr>
          <p:nvPr/>
        </p:nvPicPr>
        <p:blipFill rotWithShape="1">
          <a:blip r:embed="rId7"/>
          <a:srcRect l="21601"/>
          <a:stretch/>
        </p:blipFill>
        <p:spPr>
          <a:xfrm>
            <a:off x="7119437" y="2979419"/>
            <a:ext cx="1782204" cy="1766159"/>
          </a:xfrm>
          <a:prstGeom prst="rect">
            <a:avLst/>
          </a:prstGeom>
          <a:effectLst>
            <a:outerShdw blurRad="50800" dist="38100" dir="2700000" algn="tl" rotWithShape="0">
              <a:prstClr val="black">
                <a:alpha val="40000"/>
              </a:prstClr>
            </a:outerShdw>
          </a:effectLst>
        </p:spPr>
      </p:pic>
      <p:pic>
        <p:nvPicPr>
          <p:cNvPr id="26" name="Picture 5" descr="D:\Users\Ana\Dropbox\research\compsens_hdr\eg2016_presentation\images\eq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8381" y="1818710"/>
            <a:ext cx="1467801" cy="5932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sers\Ana\Dropbox\RESEARCH\CompSens_HDR\EG2016_presentation\images\eq8.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41683" y="3671998"/>
            <a:ext cx="2971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7" name="6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90683" y="4290408"/>
            <a:ext cx="385823" cy="383442"/>
          </a:xfrm>
          <a:prstGeom prst="rect">
            <a:avLst/>
          </a:prstGeom>
        </p:spPr>
      </p:pic>
      <p:pic>
        <p:nvPicPr>
          <p:cNvPr id="35" name="34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02190" y="4314110"/>
            <a:ext cx="385823" cy="383442"/>
          </a:xfrm>
          <a:prstGeom prst="rect">
            <a:avLst/>
          </a:prstGeom>
        </p:spPr>
      </p:pic>
      <p:pic>
        <p:nvPicPr>
          <p:cNvPr id="36" name="35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0803" y="4303108"/>
            <a:ext cx="385823" cy="383442"/>
          </a:xfrm>
          <a:prstGeom prst="rect">
            <a:avLst/>
          </a:prstGeom>
        </p:spPr>
      </p:pic>
      <p:sp>
        <p:nvSpPr>
          <p:cNvPr id="8" name="7 CuadroTexto"/>
          <p:cNvSpPr txBox="1"/>
          <p:nvPr/>
        </p:nvSpPr>
        <p:spPr>
          <a:xfrm>
            <a:off x="4406200" y="4214208"/>
            <a:ext cx="518091" cy="523220"/>
          </a:xfrm>
          <a:prstGeom prst="rect">
            <a:avLst/>
          </a:prstGeom>
          <a:noFill/>
        </p:spPr>
        <p:txBody>
          <a:bodyPr wrap="none" rtlCol="0">
            <a:spAutoFit/>
          </a:bodyPr>
          <a:lstStyle/>
          <a:p>
            <a:r>
              <a:rPr lang="en-US" sz="2800" b="1" dirty="0" smtClean="0">
                <a:solidFill>
                  <a:srgbClr val="FF0000"/>
                </a:solidFill>
              </a:rPr>
              <a:t>¿?</a:t>
            </a:r>
            <a:endParaRPr lang="en-US" sz="2800" b="1" dirty="0">
              <a:solidFill>
                <a:srgbClr val="FF0000"/>
              </a:solidFill>
            </a:endParaRPr>
          </a:p>
        </p:txBody>
      </p:sp>
      <p:pic>
        <p:nvPicPr>
          <p:cNvPr id="1033" name="Picture 9" descr="D:\Users\Ana\Dropbox\research\compsens_hdr\eg2016_presentation\images\Sin título-6.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9852" y="5116970"/>
            <a:ext cx="7477125" cy="9715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D:\Users\Ana\Desktop\inset_cod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79295" y="810860"/>
            <a:ext cx="1353426" cy="1214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97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500"/>
                                        <p:tgtEl>
                                          <p:spTgt spid="6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fade">
                                      <p:cBhvr>
                                        <p:cTn id="16" dur="500"/>
                                        <p:tgtEl>
                                          <p:spTgt spid="64"/>
                                        </p:tgtEl>
                                      </p:cBhvr>
                                    </p:animEffect>
                                  </p:childTnLst>
                                </p:cTn>
                              </p:par>
                              <p:par>
                                <p:cTn id="17" presetID="10" presetClass="entr" presetSubtype="0" fill="hold" nodeType="withEffect">
                                  <p:stCondLst>
                                    <p:cond delay="0"/>
                                  </p:stCondLst>
                                  <p:childTnLst>
                                    <p:set>
                                      <p:cBhvr>
                                        <p:cTn id="18" dur="1" fill="hold">
                                          <p:stCondLst>
                                            <p:cond delay="0"/>
                                          </p:stCondLst>
                                        </p:cTn>
                                        <p:tgtEl>
                                          <p:spTgt spid="2056"/>
                                        </p:tgtEl>
                                        <p:attrNameLst>
                                          <p:attrName>style.visibility</p:attrName>
                                        </p:attrNameLst>
                                      </p:cBhvr>
                                      <p:to>
                                        <p:strVal val="visible"/>
                                      </p:to>
                                    </p:set>
                                    <p:animEffect transition="in" filter="fade">
                                      <p:cBhvr>
                                        <p:cTn id="19" dur="500"/>
                                        <p:tgtEl>
                                          <p:spTgt spid="205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500"/>
                                        <p:tgtEl>
                                          <p:spTgt spid="81"/>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30"/>
                                        </p:tgtEl>
                                        <p:attrNameLst>
                                          <p:attrName>style.visibility</p:attrName>
                                        </p:attrNameLst>
                                      </p:cBhvr>
                                      <p:to>
                                        <p:strVal val="visible"/>
                                      </p:to>
                                    </p:set>
                                    <p:animEffect transition="in" filter="fade">
                                      <p:cBhvr>
                                        <p:cTn id="33" dur="500"/>
                                        <p:tgtEl>
                                          <p:spTgt spid="1030"/>
                                        </p:tgtEl>
                                      </p:cBhvr>
                                    </p:animEffect>
                                  </p:childTnLst>
                                </p:cTn>
                              </p:par>
                            </p:childTnLst>
                          </p:cTn>
                        </p:par>
                        <p:par>
                          <p:cTn id="34" fill="hold">
                            <p:stCondLst>
                              <p:cond delay="500"/>
                            </p:stCondLst>
                            <p:childTnLst>
                              <p:par>
                                <p:cTn id="35" presetID="21" presetClass="entr" presetSubtype="1"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heel(1)">
                                      <p:cBhvr>
                                        <p:cTn id="37" dur="500"/>
                                        <p:tgtEl>
                                          <p:spTgt spid="7"/>
                                        </p:tgtEl>
                                      </p:cBhvr>
                                    </p:animEffect>
                                  </p:childTnLst>
                                </p:cTn>
                              </p:par>
                            </p:childTnLst>
                          </p:cTn>
                        </p:par>
                        <p:par>
                          <p:cTn id="38" fill="hold">
                            <p:stCondLst>
                              <p:cond delay="1000"/>
                            </p:stCondLst>
                            <p:childTnLst>
                              <p:par>
                                <p:cTn id="39" presetID="21" presetClass="entr" presetSubtype="1"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heel(1)">
                                      <p:cBhvr>
                                        <p:cTn id="41" dur="500"/>
                                        <p:tgtEl>
                                          <p:spTgt spid="35"/>
                                        </p:tgtEl>
                                      </p:cBhvr>
                                    </p:animEffect>
                                  </p:childTnLst>
                                </p:cTn>
                              </p:par>
                            </p:childTnLst>
                          </p:cTn>
                        </p:par>
                        <p:par>
                          <p:cTn id="42" fill="hold">
                            <p:stCondLst>
                              <p:cond delay="1500"/>
                            </p:stCondLst>
                            <p:childTnLst>
                              <p:par>
                                <p:cTn id="43" presetID="21" presetClass="entr" presetSubtype="1" fill="hold"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heel(1)">
                                      <p:cBhvr>
                                        <p:cTn id="45" dur="500"/>
                                        <p:tgtEl>
                                          <p:spTgt spid="36"/>
                                        </p:tgtEl>
                                      </p:cBhvr>
                                    </p:animEffect>
                                  </p:childTnLst>
                                </p:cTn>
                              </p:par>
                            </p:childTnLst>
                          </p:cTn>
                        </p:par>
                        <p:par>
                          <p:cTn id="46" fill="hold">
                            <p:stCondLst>
                              <p:cond delay="2000"/>
                            </p:stCondLst>
                            <p:childTnLst>
                              <p:par>
                                <p:cTn id="47" presetID="21"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heel(1)">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33"/>
                                        </p:tgtEl>
                                        <p:attrNameLst>
                                          <p:attrName>style.visibility</p:attrName>
                                        </p:attrNameLst>
                                      </p:cBhvr>
                                      <p:to>
                                        <p:strVal val="visible"/>
                                      </p:to>
                                    </p:set>
                                    <p:animEffect transition="in" filter="fade">
                                      <p:cBhvr>
                                        <p:cTn id="54" dur="5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81"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3B5F642D-6A31-4596-8C22-CC368C1BDF36}" type="slidenum">
              <a:rPr lang="de-CH" smtClean="0"/>
              <a:t>12</a:t>
            </a:fld>
            <a:endParaRPr lang="de-CH" dirty="0"/>
          </a:p>
        </p:txBody>
      </p:sp>
      <p:sp>
        <p:nvSpPr>
          <p:cNvPr id="7" name="6 CuadroTexto"/>
          <p:cNvSpPr txBox="1"/>
          <p:nvPr/>
        </p:nvSpPr>
        <p:spPr>
          <a:xfrm>
            <a:off x="503388" y="251937"/>
            <a:ext cx="7885035" cy="584775"/>
          </a:xfrm>
          <a:prstGeom prst="rect">
            <a:avLst/>
          </a:prstGeom>
          <a:noFill/>
        </p:spPr>
        <p:txBody>
          <a:bodyPr vert="horz" wrap="square" rtlCol="0">
            <a:spAutoFit/>
          </a:bodyPr>
          <a:lstStyle/>
          <a:p>
            <a:r>
              <a:rPr lang="en-US" sz="3200" b="1" dirty="0" smtClean="0"/>
              <a:t>Sparse coding for HDR</a:t>
            </a:r>
            <a:endParaRPr lang="en-US" sz="3200" b="1" dirty="0"/>
          </a:p>
        </p:txBody>
      </p:sp>
      <p:sp>
        <p:nvSpPr>
          <p:cNvPr id="6" name="Marcador de contenido 1"/>
          <p:cNvSpPr txBox="1">
            <a:spLocks/>
          </p:cNvSpPr>
          <p:nvPr/>
        </p:nvSpPr>
        <p:spPr>
          <a:xfrm>
            <a:off x="489213" y="1046928"/>
            <a:ext cx="8208219" cy="882100"/>
          </a:xfrm>
          <a:prstGeom prst="rect">
            <a:avLst/>
          </a:prstGeom>
        </p:spPr>
        <p:txBody>
          <a:bodyPr vert="horz" lIns="180000" tIns="45720" rIns="18000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dirty="0" err="1" smtClean="0">
                <a:latin typeface="+mn-lt"/>
              </a:rPr>
              <a:t>Sparse</a:t>
            </a:r>
            <a:r>
              <a:rPr lang="es-ES" dirty="0" smtClean="0">
                <a:latin typeface="+mn-lt"/>
              </a:rPr>
              <a:t> </a:t>
            </a:r>
            <a:r>
              <a:rPr lang="es-ES" dirty="0" err="1" smtClean="0">
                <a:latin typeface="+mn-lt"/>
              </a:rPr>
              <a:t>coding</a:t>
            </a:r>
            <a:r>
              <a:rPr lang="es-ES" dirty="0" smtClean="0">
                <a:latin typeface="+mn-lt"/>
              </a:rPr>
              <a:t> </a:t>
            </a:r>
            <a:r>
              <a:rPr lang="es-ES" dirty="0" err="1" smtClean="0">
                <a:latin typeface="+mn-lt"/>
              </a:rPr>
              <a:t>models</a:t>
            </a:r>
            <a:r>
              <a:rPr lang="es-ES" dirty="0" smtClean="0">
                <a:latin typeface="+mn-lt"/>
              </a:rPr>
              <a:t> </a:t>
            </a:r>
            <a:r>
              <a:rPr lang="es-ES" dirty="0" err="1" smtClean="0">
                <a:latin typeface="+mn-lt"/>
              </a:rPr>
              <a:t>the</a:t>
            </a:r>
            <a:r>
              <a:rPr lang="es-ES" dirty="0" smtClean="0">
                <a:latin typeface="+mn-lt"/>
              </a:rPr>
              <a:t> </a:t>
            </a:r>
            <a:r>
              <a:rPr lang="es-ES" dirty="0" err="1" smtClean="0">
                <a:latin typeface="+mn-lt"/>
              </a:rPr>
              <a:t>signal</a:t>
            </a:r>
            <a:r>
              <a:rPr lang="es-ES" dirty="0" smtClean="0">
                <a:latin typeface="+mn-lt"/>
              </a:rPr>
              <a:t> </a:t>
            </a:r>
            <a:r>
              <a:rPr lang="es-ES" b="1" dirty="0" smtClean="0">
                <a:latin typeface="Symbol" panose="05050102010706020507" pitchFamily="18" charset="2"/>
              </a:rPr>
              <a:t>a</a:t>
            </a:r>
            <a:r>
              <a:rPr lang="es-ES" dirty="0" smtClean="0"/>
              <a:t> </a:t>
            </a:r>
            <a:r>
              <a:rPr lang="es-ES" dirty="0" smtClean="0">
                <a:latin typeface="+mn-lt"/>
              </a:rPr>
              <a:t>as a </a:t>
            </a:r>
            <a:r>
              <a:rPr lang="es-ES" b="1" dirty="0" smtClean="0">
                <a:latin typeface="+mn-lt"/>
              </a:rPr>
              <a:t>linear </a:t>
            </a:r>
            <a:r>
              <a:rPr lang="es-ES" b="1" dirty="0" err="1" smtClean="0">
                <a:latin typeface="+mn-lt"/>
              </a:rPr>
              <a:t>combination</a:t>
            </a:r>
            <a:r>
              <a:rPr lang="es-ES" dirty="0" smtClean="0">
                <a:latin typeface="+mn-lt"/>
              </a:rPr>
              <a:t> of </a:t>
            </a:r>
            <a:r>
              <a:rPr lang="es-ES" dirty="0" err="1" smtClean="0">
                <a:latin typeface="+mn-lt"/>
              </a:rPr>
              <a:t>dictionary</a:t>
            </a:r>
            <a:r>
              <a:rPr lang="es-ES" dirty="0" smtClean="0">
                <a:latin typeface="+mn-lt"/>
              </a:rPr>
              <a:t>/</a:t>
            </a:r>
            <a:r>
              <a:rPr lang="es-ES" dirty="0" err="1" smtClean="0">
                <a:latin typeface="+mn-lt"/>
              </a:rPr>
              <a:t>basis</a:t>
            </a:r>
            <a:r>
              <a:rPr lang="es-ES" dirty="0" smtClean="0">
                <a:latin typeface="+mn-lt"/>
              </a:rPr>
              <a:t> </a:t>
            </a:r>
            <a:r>
              <a:rPr lang="es-ES" dirty="0" err="1" smtClean="0">
                <a:latin typeface="+mn-lt"/>
              </a:rPr>
              <a:t>elements</a:t>
            </a:r>
            <a:r>
              <a:rPr lang="es-ES" dirty="0" smtClean="0">
                <a:latin typeface="+mn-lt"/>
              </a:rPr>
              <a:t> </a:t>
            </a:r>
            <a:r>
              <a:rPr lang="es-ES" b="1" dirty="0" smtClean="0">
                <a:latin typeface="Symbol" panose="05050102010706020507" pitchFamily="18" charset="2"/>
              </a:rPr>
              <a:t>Y</a:t>
            </a:r>
          </a:p>
          <a:p>
            <a:pPr marL="0" indent="0">
              <a:buFont typeface="Arial" panose="020B0604020202020204" pitchFamily="34" charset="0"/>
              <a:buNone/>
            </a:pPr>
            <a:endParaRPr lang="es-ES" b="1" dirty="0">
              <a:latin typeface="Symbol" panose="05050102010706020507" pitchFamily="18" charset="2"/>
            </a:endParaRPr>
          </a:p>
        </p:txBody>
      </p:sp>
    </p:spTree>
    <p:extLst>
      <p:ext uri="{BB962C8B-B14F-4D97-AF65-F5344CB8AC3E}">
        <p14:creationId xmlns:p14="http://schemas.microsoft.com/office/powerpoint/2010/main" val="21560734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3B5F642D-6A31-4596-8C22-CC368C1BDF36}" type="slidenum">
              <a:rPr lang="de-CH" smtClean="0"/>
              <a:t>13</a:t>
            </a:fld>
            <a:endParaRPr lang="de-CH" dirty="0"/>
          </a:p>
        </p:txBody>
      </p:sp>
      <p:sp>
        <p:nvSpPr>
          <p:cNvPr id="7" name="6 CuadroTexto"/>
          <p:cNvSpPr txBox="1"/>
          <p:nvPr/>
        </p:nvSpPr>
        <p:spPr>
          <a:xfrm>
            <a:off x="503388" y="251937"/>
            <a:ext cx="7885035" cy="584775"/>
          </a:xfrm>
          <a:prstGeom prst="rect">
            <a:avLst/>
          </a:prstGeom>
          <a:noFill/>
        </p:spPr>
        <p:txBody>
          <a:bodyPr vert="horz" wrap="square" rtlCol="0">
            <a:spAutoFit/>
          </a:bodyPr>
          <a:lstStyle/>
          <a:p>
            <a:r>
              <a:rPr lang="en-US" sz="3200" b="1" dirty="0" smtClean="0"/>
              <a:t>Sparse coding for HDR</a:t>
            </a:r>
            <a:endParaRPr lang="en-US" sz="3200" b="1" dirty="0"/>
          </a:p>
        </p:txBody>
      </p:sp>
      <p:sp>
        <p:nvSpPr>
          <p:cNvPr id="6" name="Marcador de contenido 1"/>
          <p:cNvSpPr txBox="1">
            <a:spLocks/>
          </p:cNvSpPr>
          <p:nvPr/>
        </p:nvSpPr>
        <p:spPr>
          <a:xfrm>
            <a:off x="489213" y="1046928"/>
            <a:ext cx="8208219" cy="882100"/>
          </a:xfrm>
          <a:prstGeom prst="rect">
            <a:avLst/>
          </a:prstGeom>
        </p:spPr>
        <p:txBody>
          <a:bodyPr vert="horz" lIns="180000" tIns="45720" rIns="18000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dirty="0" err="1" smtClean="0">
                <a:latin typeface="+mn-lt"/>
              </a:rPr>
              <a:t>Sparse</a:t>
            </a:r>
            <a:r>
              <a:rPr lang="es-ES" dirty="0" smtClean="0">
                <a:latin typeface="+mn-lt"/>
              </a:rPr>
              <a:t> </a:t>
            </a:r>
            <a:r>
              <a:rPr lang="es-ES" dirty="0" err="1" smtClean="0">
                <a:latin typeface="+mn-lt"/>
              </a:rPr>
              <a:t>coding</a:t>
            </a:r>
            <a:r>
              <a:rPr lang="es-ES" dirty="0" smtClean="0">
                <a:latin typeface="+mn-lt"/>
              </a:rPr>
              <a:t> </a:t>
            </a:r>
            <a:r>
              <a:rPr lang="es-ES" dirty="0" err="1" smtClean="0">
                <a:latin typeface="+mn-lt"/>
              </a:rPr>
              <a:t>models</a:t>
            </a:r>
            <a:r>
              <a:rPr lang="es-ES" dirty="0" smtClean="0">
                <a:latin typeface="+mn-lt"/>
              </a:rPr>
              <a:t> </a:t>
            </a:r>
            <a:r>
              <a:rPr lang="es-ES" dirty="0" err="1" smtClean="0">
                <a:latin typeface="+mn-lt"/>
              </a:rPr>
              <a:t>the</a:t>
            </a:r>
            <a:r>
              <a:rPr lang="es-ES" dirty="0" smtClean="0">
                <a:latin typeface="+mn-lt"/>
              </a:rPr>
              <a:t> </a:t>
            </a:r>
            <a:r>
              <a:rPr lang="es-ES" dirty="0" err="1" smtClean="0">
                <a:latin typeface="+mn-lt"/>
              </a:rPr>
              <a:t>signal</a:t>
            </a:r>
            <a:r>
              <a:rPr lang="es-ES" dirty="0" smtClean="0">
                <a:latin typeface="+mn-lt"/>
              </a:rPr>
              <a:t> </a:t>
            </a:r>
            <a:r>
              <a:rPr lang="es-ES" b="1" dirty="0" smtClean="0">
                <a:latin typeface="Symbol" panose="05050102010706020507" pitchFamily="18" charset="2"/>
              </a:rPr>
              <a:t>a</a:t>
            </a:r>
            <a:r>
              <a:rPr lang="es-ES" dirty="0" smtClean="0"/>
              <a:t> </a:t>
            </a:r>
            <a:r>
              <a:rPr lang="es-ES" dirty="0" smtClean="0">
                <a:latin typeface="+mn-lt"/>
              </a:rPr>
              <a:t>as a </a:t>
            </a:r>
            <a:r>
              <a:rPr lang="es-ES" b="1" dirty="0" smtClean="0">
                <a:latin typeface="+mn-lt"/>
              </a:rPr>
              <a:t>linear </a:t>
            </a:r>
            <a:r>
              <a:rPr lang="es-ES" b="1" dirty="0" err="1" smtClean="0">
                <a:latin typeface="+mn-lt"/>
              </a:rPr>
              <a:t>combination</a:t>
            </a:r>
            <a:r>
              <a:rPr lang="es-ES" dirty="0" smtClean="0">
                <a:latin typeface="+mn-lt"/>
              </a:rPr>
              <a:t> of </a:t>
            </a:r>
            <a:r>
              <a:rPr lang="es-ES" dirty="0" err="1" smtClean="0">
                <a:latin typeface="+mn-lt"/>
              </a:rPr>
              <a:t>dictionary</a:t>
            </a:r>
            <a:r>
              <a:rPr lang="es-ES" dirty="0" smtClean="0">
                <a:latin typeface="+mn-lt"/>
              </a:rPr>
              <a:t>/</a:t>
            </a:r>
            <a:r>
              <a:rPr lang="es-ES" dirty="0" err="1" smtClean="0">
                <a:latin typeface="+mn-lt"/>
              </a:rPr>
              <a:t>basis</a:t>
            </a:r>
            <a:r>
              <a:rPr lang="es-ES" dirty="0" smtClean="0">
                <a:latin typeface="+mn-lt"/>
              </a:rPr>
              <a:t> </a:t>
            </a:r>
            <a:r>
              <a:rPr lang="es-ES" dirty="0" err="1" smtClean="0">
                <a:latin typeface="+mn-lt"/>
              </a:rPr>
              <a:t>elements</a:t>
            </a:r>
            <a:r>
              <a:rPr lang="es-ES" dirty="0" smtClean="0">
                <a:latin typeface="+mn-lt"/>
              </a:rPr>
              <a:t> </a:t>
            </a:r>
            <a:r>
              <a:rPr lang="es-ES" b="1" dirty="0" smtClean="0">
                <a:latin typeface="Symbol" panose="05050102010706020507" pitchFamily="18" charset="2"/>
              </a:rPr>
              <a:t>Y</a:t>
            </a:r>
          </a:p>
          <a:p>
            <a:pPr marL="0" indent="0">
              <a:buFont typeface="Arial" panose="020B0604020202020204" pitchFamily="34" charset="0"/>
              <a:buNone/>
            </a:pPr>
            <a:endParaRPr lang="es-ES" b="1" dirty="0">
              <a:latin typeface="Symbol" panose="05050102010706020507" pitchFamily="18" charset="2"/>
            </a:endParaRPr>
          </a:p>
          <a:p>
            <a:pPr marL="0" indent="0">
              <a:buNone/>
            </a:pPr>
            <a:r>
              <a:rPr lang="es-ES" b="1" dirty="0" err="1">
                <a:solidFill>
                  <a:schemeClr val="accent2"/>
                </a:solidFill>
                <a:latin typeface="+mn-lt"/>
              </a:rPr>
              <a:t>Problem</a:t>
            </a:r>
            <a:r>
              <a:rPr lang="es-ES" dirty="0">
                <a:latin typeface="+mn-lt"/>
              </a:rPr>
              <a:t>: </a:t>
            </a:r>
            <a:r>
              <a:rPr lang="es-ES" dirty="0" err="1">
                <a:latin typeface="+mn-lt"/>
              </a:rPr>
              <a:t>reconstructing</a:t>
            </a:r>
            <a:r>
              <a:rPr lang="es-ES" dirty="0">
                <a:latin typeface="+mn-lt"/>
              </a:rPr>
              <a:t> </a:t>
            </a:r>
            <a:r>
              <a:rPr lang="es-ES" dirty="0" err="1">
                <a:latin typeface="+mn-lt"/>
              </a:rPr>
              <a:t>large</a:t>
            </a:r>
            <a:r>
              <a:rPr lang="es-ES" dirty="0">
                <a:latin typeface="+mn-lt"/>
              </a:rPr>
              <a:t> </a:t>
            </a:r>
            <a:r>
              <a:rPr lang="es-ES" dirty="0" err="1">
                <a:latin typeface="+mn-lt"/>
              </a:rPr>
              <a:t>contrast</a:t>
            </a:r>
            <a:r>
              <a:rPr lang="es-ES" dirty="0">
                <a:latin typeface="+mn-lt"/>
              </a:rPr>
              <a:t> </a:t>
            </a:r>
            <a:r>
              <a:rPr lang="es-ES" dirty="0" err="1">
                <a:latin typeface="+mn-lt"/>
              </a:rPr>
              <a:t>edges</a:t>
            </a:r>
            <a:r>
              <a:rPr lang="es-ES" dirty="0">
                <a:latin typeface="+mn-lt"/>
              </a:rPr>
              <a:t> </a:t>
            </a:r>
            <a:r>
              <a:rPr lang="es-ES" dirty="0" err="1">
                <a:latin typeface="+mn-lt"/>
              </a:rPr>
              <a:t>requires</a:t>
            </a:r>
            <a:r>
              <a:rPr lang="es-ES" dirty="0">
                <a:latin typeface="+mn-lt"/>
              </a:rPr>
              <a:t> </a:t>
            </a:r>
            <a:r>
              <a:rPr lang="es-ES" dirty="0" err="1">
                <a:latin typeface="+mn-lt"/>
              </a:rPr>
              <a:t>too</a:t>
            </a:r>
            <a:r>
              <a:rPr lang="es-ES" dirty="0">
                <a:latin typeface="+mn-lt"/>
              </a:rPr>
              <a:t> </a:t>
            </a:r>
            <a:r>
              <a:rPr lang="es-ES" dirty="0" err="1">
                <a:latin typeface="+mn-lt"/>
              </a:rPr>
              <a:t>many</a:t>
            </a:r>
            <a:r>
              <a:rPr lang="es-ES" dirty="0">
                <a:latin typeface="+mn-lt"/>
              </a:rPr>
              <a:t> </a:t>
            </a:r>
            <a:r>
              <a:rPr lang="es-ES" dirty="0" err="1">
                <a:latin typeface="+mn-lt"/>
              </a:rPr>
              <a:t>high-valued</a:t>
            </a:r>
            <a:r>
              <a:rPr lang="es-ES" dirty="0">
                <a:latin typeface="+mn-lt"/>
              </a:rPr>
              <a:t> </a:t>
            </a:r>
            <a:r>
              <a:rPr lang="es-ES" dirty="0" err="1">
                <a:latin typeface="+mn-lt"/>
              </a:rPr>
              <a:t>coefficients</a:t>
            </a:r>
            <a:endParaRPr lang="es-ES" dirty="0">
              <a:latin typeface="+mn-lt"/>
            </a:endParaRPr>
          </a:p>
          <a:p>
            <a:pPr marL="0" indent="0">
              <a:buFont typeface="Arial" panose="020B0604020202020204" pitchFamily="34" charset="0"/>
              <a:buNone/>
            </a:pPr>
            <a:endParaRPr lang="es-ES" b="1" dirty="0">
              <a:latin typeface="Symbol" panose="05050102010706020507" pitchFamily="18" charset="2"/>
            </a:endParaRPr>
          </a:p>
        </p:txBody>
      </p:sp>
    </p:spTree>
    <p:extLst>
      <p:ext uri="{BB962C8B-B14F-4D97-AF65-F5344CB8AC3E}">
        <p14:creationId xmlns:p14="http://schemas.microsoft.com/office/powerpoint/2010/main" val="3844912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6840786" y="6356353"/>
            <a:ext cx="571500" cy="365125"/>
          </a:xfrm>
        </p:spPr>
        <p:txBody>
          <a:bodyPr/>
          <a:lstStyle/>
          <a:p>
            <a:fld id="{3B5F642D-6A31-4596-8C22-CC368C1BDF36}" type="slidenum">
              <a:rPr lang="de-CH" smtClean="0"/>
              <a:t>14</a:t>
            </a:fld>
            <a:endParaRPr lang="de-CH" dirty="0"/>
          </a:p>
        </p:txBody>
      </p:sp>
      <p:sp>
        <p:nvSpPr>
          <p:cNvPr id="8" name="Marcador de contenido 1"/>
          <p:cNvSpPr txBox="1">
            <a:spLocks/>
          </p:cNvSpPr>
          <p:nvPr/>
        </p:nvSpPr>
        <p:spPr>
          <a:xfrm>
            <a:off x="489213" y="1046928"/>
            <a:ext cx="8208219" cy="882100"/>
          </a:xfrm>
          <a:prstGeom prst="rect">
            <a:avLst/>
          </a:prstGeom>
        </p:spPr>
        <p:txBody>
          <a:bodyPr vert="horz" lIns="180000" tIns="45720" rIns="18000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dirty="0" err="1" smtClean="0">
                <a:latin typeface="+mn-lt"/>
              </a:rPr>
              <a:t>Sparse</a:t>
            </a:r>
            <a:r>
              <a:rPr lang="es-ES" dirty="0" smtClean="0">
                <a:latin typeface="+mn-lt"/>
              </a:rPr>
              <a:t> </a:t>
            </a:r>
            <a:r>
              <a:rPr lang="es-ES" dirty="0" err="1" smtClean="0">
                <a:latin typeface="+mn-lt"/>
              </a:rPr>
              <a:t>coding</a:t>
            </a:r>
            <a:r>
              <a:rPr lang="es-ES" dirty="0" smtClean="0">
                <a:latin typeface="+mn-lt"/>
              </a:rPr>
              <a:t> </a:t>
            </a:r>
            <a:r>
              <a:rPr lang="es-ES" dirty="0" err="1" smtClean="0">
                <a:latin typeface="+mn-lt"/>
              </a:rPr>
              <a:t>models</a:t>
            </a:r>
            <a:r>
              <a:rPr lang="es-ES" dirty="0" smtClean="0">
                <a:latin typeface="+mn-lt"/>
              </a:rPr>
              <a:t> </a:t>
            </a:r>
            <a:r>
              <a:rPr lang="es-ES" dirty="0" err="1" smtClean="0">
                <a:latin typeface="+mn-lt"/>
              </a:rPr>
              <a:t>the</a:t>
            </a:r>
            <a:r>
              <a:rPr lang="es-ES" dirty="0" smtClean="0">
                <a:latin typeface="+mn-lt"/>
              </a:rPr>
              <a:t> </a:t>
            </a:r>
            <a:r>
              <a:rPr lang="es-ES" dirty="0" err="1" smtClean="0">
                <a:latin typeface="+mn-lt"/>
              </a:rPr>
              <a:t>signal</a:t>
            </a:r>
            <a:r>
              <a:rPr lang="es-ES" dirty="0" smtClean="0">
                <a:latin typeface="+mn-lt"/>
              </a:rPr>
              <a:t> </a:t>
            </a:r>
            <a:r>
              <a:rPr lang="es-ES" b="1" dirty="0" smtClean="0">
                <a:latin typeface="Symbol" panose="05050102010706020507" pitchFamily="18" charset="2"/>
              </a:rPr>
              <a:t>a</a:t>
            </a:r>
            <a:r>
              <a:rPr lang="es-ES" dirty="0" smtClean="0"/>
              <a:t> </a:t>
            </a:r>
            <a:r>
              <a:rPr lang="es-ES" dirty="0" smtClean="0">
                <a:latin typeface="+mn-lt"/>
              </a:rPr>
              <a:t>as a </a:t>
            </a:r>
            <a:r>
              <a:rPr lang="es-ES" b="1" dirty="0" smtClean="0">
                <a:latin typeface="+mn-lt"/>
              </a:rPr>
              <a:t>linear </a:t>
            </a:r>
            <a:r>
              <a:rPr lang="es-ES" b="1" dirty="0" err="1" smtClean="0">
                <a:latin typeface="+mn-lt"/>
              </a:rPr>
              <a:t>combination</a:t>
            </a:r>
            <a:r>
              <a:rPr lang="es-ES" dirty="0" smtClean="0">
                <a:latin typeface="+mn-lt"/>
              </a:rPr>
              <a:t> of </a:t>
            </a:r>
            <a:r>
              <a:rPr lang="es-ES" dirty="0" err="1" smtClean="0">
                <a:latin typeface="+mn-lt"/>
              </a:rPr>
              <a:t>dictionary</a:t>
            </a:r>
            <a:r>
              <a:rPr lang="es-ES" dirty="0" smtClean="0">
                <a:latin typeface="+mn-lt"/>
              </a:rPr>
              <a:t>/</a:t>
            </a:r>
            <a:r>
              <a:rPr lang="es-ES" dirty="0" err="1" smtClean="0">
                <a:latin typeface="+mn-lt"/>
              </a:rPr>
              <a:t>basis</a:t>
            </a:r>
            <a:r>
              <a:rPr lang="es-ES" dirty="0" smtClean="0">
                <a:latin typeface="+mn-lt"/>
              </a:rPr>
              <a:t> </a:t>
            </a:r>
            <a:r>
              <a:rPr lang="es-ES" dirty="0" err="1" smtClean="0">
                <a:latin typeface="+mn-lt"/>
              </a:rPr>
              <a:t>elements</a:t>
            </a:r>
            <a:r>
              <a:rPr lang="es-ES" dirty="0" smtClean="0">
                <a:latin typeface="+mn-lt"/>
              </a:rPr>
              <a:t> </a:t>
            </a:r>
            <a:r>
              <a:rPr lang="es-ES" b="1" dirty="0" smtClean="0">
                <a:latin typeface="Symbol" panose="05050102010706020507" pitchFamily="18" charset="2"/>
              </a:rPr>
              <a:t>Y</a:t>
            </a:r>
          </a:p>
          <a:p>
            <a:pPr marL="0" indent="0">
              <a:buFont typeface="Arial" panose="020B0604020202020204" pitchFamily="34" charset="0"/>
              <a:buNone/>
            </a:pPr>
            <a:endParaRPr lang="es-ES" b="1" dirty="0">
              <a:latin typeface="Symbol" panose="05050102010706020507" pitchFamily="18" charset="2"/>
            </a:endParaRPr>
          </a:p>
          <a:p>
            <a:pPr marL="0" indent="0">
              <a:buNone/>
            </a:pPr>
            <a:r>
              <a:rPr lang="es-ES" b="1" dirty="0" err="1">
                <a:solidFill>
                  <a:schemeClr val="accent2"/>
                </a:solidFill>
                <a:latin typeface="+mn-lt"/>
              </a:rPr>
              <a:t>Problem</a:t>
            </a:r>
            <a:r>
              <a:rPr lang="es-ES" dirty="0">
                <a:latin typeface="+mn-lt"/>
              </a:rPr>
              <a:t>: </a:t>
            </a:r>
            <a:r>
              <a:rPr lang="es-ES" dirty="0" err="1">
                <a:latin typeface="+mn-lt"/>
              </a:rPr>
              <a:t>reconstructing</a:t>
            </a:r>
            <a:r>
              <a:rPr lang="es-ES" dirty="0">
                <a:latin typeface="+mn-lt"/>
              </a:rPr>
              <a:t> </a:t>
            </a:r>
            <a:r>
              <a:rPr lang="es-ES" dirty="0" err="1">
                <a:latin typeface="+mn-lt"/>
              </a:rPr>
              <a:t>large</a:t>
            </a:r>
            <a:r>
              <a:rPr lang="es-ES" dirty="0">
                <a:latin typeface="+mn-lt"/>
              </a:rPr>
              <a:t> </a:t>
            </a:r>
            <a:r>
              <a:rPr lang="es-ES" dirty="0" err="1">
                <a:latin typeface="+mn-lt"/>
              </a:rPr>
              <a:t>contrast</a:t>
            </a:r>
            <a:r>
              <a:rPr lang="es-ES" dirty="0">
                <a:latin typeface="+mn-lt"/>
              </a:rPr>
              <a:t> </a:t>
            </a:r>
            <a:r>
              <a:rPr lang="es-ES" dirty="0" err="1">
                <a:latin typeface="+mn-lt"/>
              </a:rPr>
              <a:t>edges</a:t>
            </a:r>
            <a:r>
              <a:rPr lang="es-ES" dirty="0">
                <a:latin typeface="+mn-lt"/>
              </a:rPr>
              <a:t> </a:t>
            </a:r>
            <a:r>
              <a:rPr lang="es-ES" dirty="0" err="1">
                <a:latin typeface="+mn-lt"/>
              </a:rPr>
              <a:t>requires</a:t>
            </a:r>
            <a:r>
              <a:rPr lang="es-ES" dirty="0">
                <a:latin typeface="+mn-lt"/>
              </a:rPr>
              <a:t> </a:t>
            </a:r>
            <a:r>
              <a:rPr lang="es-ES" dirty="0" err="1">
                <a:latin typeface="+mn-lt"/>
              </a:rPr>
              <a:t>too</a:t>
            </a:r>
            <a:r>
              <a:rPr lang="es-ES" dirty="0">
                <a:latin typeface="+mn-lt"/>
              </a:rPr>
              <a:t> </a:t>
            </a:r>
            <a:r>
              <a:rPr lang="es-ES" dirty="0" err="1">
                <a:latin typeface="+mn-lt"/>
              </a:rPr>
              <a:t>many</a:t>
            </a:r>
            <a:r>
              <a:rPr lang="es-ES" dirty="0">
                <a:latin typeface="+mn-lt"/>
              </a:rPr>
              <a:t> </a:t>
            </a:r>
            <a:r>
              <a:rPr lang="es-ES" dirty="0" err="1">
                <a:latin typeface="+mn-lt"/>
              </a:rPr>
              <a:t>high-valued</a:t>
            </a:r>
            <a:r>
              <a:rPr lang="es-ES" dirty="0">
                <a:latin typeface="+mn-lt"/>
              </a:rPr>
              <a:t> </a:t>
            </a:r>
            <a:r>
              <a:rPr lang="es-ES" dirty="0" err="1">
                <a:latin typeface="+mn-lt"/>
              </a:rPr>
              <a:t>coefficients</a:t>
            </a:r>
            <a:endParaRPr lang="es-ES" dirty="0">
              <a:latin typeface="+mn-lt"/>
            </a:endParaRPr>
          </a:p>
          <a:p>
            <a:pPr marL="0" indent="0">
              <a:buFont typeface="Arial" panose="020B0604020202020204" pitchFamily="34" charset="0"/>
              <a:buNone/>
            </a:pPr>
            <a:endParaRPr lang="es-ES" b="1" dirty="0">
              <a:latin typeface="Symbol" panose="05050102010706020507" pitchFamily="18" charset="2"/>
            </a:endParaRPr>
          </a:p>
        </p:txBody>
      </p:sp>
      <p:sp>
        <p:nvSpPr>
          <p:cNvPr id="9" name="8 CuadroTexto"/>
          <p:cNvSpPr txBox="1"/>
          <p:nvPr/>
        </p:nvSpPr>
        <p:spPr>
          <a:xfrm>
            <a:off x="503388" y="251937"/>
            <a:ext cx="7885035" cy="584775"/>
          </a:xfrm>
          <a:prstGeom prst="rect">
            <a:avLst/>
          </a:prstGeom>
          <a:noFill/>
        </p:spPr>
        <p:txBody>
          <a:bodyPr vert="horz" wrap="square" rtlCol="0">
            <a:spAutoFit/>
          </a:bodyPr>
          <a:lstStyle/>
          <a:p>
            <a:r>
              <a:rPr lang="en-US" sz="3200" b="1" dirty="0" smtClean="0"/>
              <a:t>Sparse coding for HDR</a:t>
            </a:r>
            <a:endParaRPr lang="en-US" sz="3200" b="1"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659" y="3562638"/>
            <a:ext cx="5186363" cy="2311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257261" y="5560397"/>
            <a:ext cx="1577163" cy="369332"/>
          </a:xfrm>
          <a:prstGeom prst="rect">
            <a:avLst/>
          </a:prstGeom>
          <a:noFill/>
        </p:spPr>
        <p:txBody>
          <a:bodyPr wrap="none" rtlCol="0">
            <a:spAutoFit/>
          </a:bodyPr>
          <a:lstStyle/>
          <a:p>
            <a:r>
              <a:rPr lang="en-US" dirty="0" smtClean="0"/>
              <a:t>[Mantiuk2004]</a:t>
            </a:r>
            <a:endParaRPr lang="en-US" dirty="0"/>
          </a:p>
        </p:txBody>
      </p:sp>
      <p:pic>
        <p:nvPicPr>
          <p:cNvPr id="12" name="Picture 2" descr="http://cnx.org/resources/c39eb0e8e9a8a86cfc30638de5a476b0/fourier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4653" y="3062513"/>
            <a:ext cx="2072063" cy="2939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6200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0" name="Picture 2" descr="D:\Users\Ana\Dropbox\research\compsens_hdr\eg2016_presentation\images\eq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628" y="4858056"/>
            <a:ext cx="1683583" cy="680412"/>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número de diapositiva"/>
          <p:cNvSpPr>
            <a:spLocks noGrp="1"/>
          </p:cNvSpPr>
          <p:nvPr>
            <p:ph type="sldNum" sz="quarter" idx="12"/>
          </p:nvPr>
        </p:nvSpPr>
        <p:spPr/>
        <p:txBody>
          <a:bodyPr/>
          <a:lstStyle/>
          <a:p>
            <a:fld id="{3B5F642D-6A31-4596-8C22-CC368C1BDF36}" type="slidenum">
              <a:rPr lang="de-CH" smtClean="0"/>
              <a:t>15</a:t>
            </a:fld>
            <a:endParaRPr lang="de-CH" dirty="0"/>
          </a:p>
        </p:txBody>
      </p:sp>
      <p:cxnSp>
        <p:nvCxnSpPr>
          <p:cNvPr id="8" name="7 Conector recto"/>
          <p:cNvCxnSpPr/>
          <p:nvPr/>
        </p:nvCxnSpPr>
        <p:spPr>
          <a:xfrm flipV="1">
            <a:off x="1043025" y="4831993"/>
            <a:ext cx="1246292" cy="648072"/>
          </a:xfrm>
          <a:prstGeom prst="line">
            <a:avLst/>
          </a:prstGeom>
          <a:ln w="57150" cap="rnd">
            <a:solidFill>
              <a:srgbClr val="C00000"/>
            </a:solidFill>
          </a:ln>
        </p:spPr>
        <p:style>
          <a:lnRef idx="1">
            <a:schemeClr val="accent1"/>
          </a:lnRef>
          <a:fillRef idx="0">
            <a:schemeClr val="accent1"/>
          </a:fillRef>
          <a:effectRef idx="0">
            <a:schemeClr val="accent1"/>
          </a:effectRef>
          <a:fontRef idx="minor">
            <a:schemeClr val="tx1"/>
          </a:fontRef>
        </p:style>
      </p:cxnSp>
      <p:pic>
        <p:nvPicPr>
          <p:cNvPr id="5123" name="Picture 3" descr="D:\Users\Ana\Dropbox\RESEARCH\CompSens_HDR\EG2016_presentation\images\eq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5906" y="4321128"/>
            <a:ext cx="3591832" cy="1980790"/>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21 Conector recto de flecha"/>
          <p:cNvCxnSpPr/>
          <p:nvPr/>
        </p:nvCxnSpPr>
        <p:spPr>
          <a:xfrm>
            <a:off x="2822650" y="5173599"/>
            <a:ext cx="2510971" cy="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0" name="Marcador de contenido 1"/>
          <p:cNvSpPr txBox="1">
            <a:spLocks/>
          </p:cNvSpPr>
          <p:nvPr/>
        </p:nvSpPr>
        <p:spPr>
          <a:xfrm>
            <a:off x="489213" y="1046928"/>
            <a:ext cx="8208219" cy="882100"/>
          </a:xfrm>
          <a:prstGeom prst="rect">
            <a:avLst/>
          </a:prstGeom>
        </p:spPr>
        <p:txBody>
          <a:bodyPr vert="horz" lIns="180000" tIns="45720" rIns="18000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dirty="0" err="1" smtClean="0">
                <a:latin typeface="+mn-lt"/>
              </a:rPr>
              <a:t>Sparse</a:t>
            </a:r>
            <a:r>
              <a:rPr lang="es-ES" dirty="0" smtClean="0">
                <a:latin typeface="+mn-lt"/>
              </a:rPr>
              <a:t> </a:t>
            </a:r>
            <a:r>
              <a:rPr lang="es-ES" dirty="0" err="1" smtClean="0">
                <a:latin typeface="+mn-lt"/>
              </a:rPr>
              <a:t>coding</a:t>
            </a:r>
            <a:r>
              <a:rPr lang="es-ES" dirty="0" smtClean="0">
                <a:latin typeface="+mn-lt"/>
              </a:rPr>
              <a:t> </a:t>
            </a:r>
            <a:r>
              <a:rPr lang="es-ES" dirty="0" err="1" smtClean="0">
                <a:latin typeface="+mn-lt"/>
              </a:rPr>
              <a:t>models</a:t>
            </a:r>
            <a:r>
              <a:rPr lang="es-ES" dirty="0" smtClean="0">
                <a:latin typeface="+mn-lt"/>
              </a:rPr>
              <a:t> </a:t>
            </a:r>
            <a:r>
              <a:rPr lang="es-ES" dirty="0" err="1" smtClean="0">
                <a:latin typeface="+mn-lt"/>
              </a:rPr>
              <a:t>the</a:t>
            </a:r>
            <a:r>
              <a:rPr lang="es-ES" dirty="0" smtClean="0">
                <a:latin typeface="+mn-lt"/>
              </a:rPr>
              <a:t> </a:t>
            </a:r>
            <a:r>
              <a:rPr lang="es-ES" dirty="0" err="1" smtClean="0">
                <a:latin typeface="+mn-lt"/>
              </a:rPr>
              <a:t>signal</a:t>
            </a:r>
            <a:r>
              <a:rPr lang="es-ES" dirty="0" smtClean="0">
                <a:latin typeface="+mn-lt"/>
              </a:rPr>
              <a:t> </a:t>
            </a:r>
            <a:r>
              <a:rPr lang="es-ES" b="1" dirty="0" smtClean="0">
                <a:latin typeface="Symbol" panose="05050102010706020507" pitchFamily="18" charset="2"/>
              </a:rPr>
              <a:t>a</a:t>
            </a:r>
            <a:r>
              <a:rPr lang="es-ES" dirty="0" smtClean="0"/>
              <a:t> </a:t>
            </a:r>
            <a:r>
              <a:rPr lang="es-ES" dirty="0" smtClean="0">
                <a:latin typeface="+mn-lt"/>
              </a:rPr>
              <a:t>as a </a:t>
            </a:r>
            <a:r>
              <a:rPr lang="es-ES" b="1" dirty="0" smtClean="0">
                <a:latin typeface="+mn-lt"/>
              </a:rPr>
              <a:t>linear </a:t>
            </a:r>
            <a:r>
              <a:rPr lang="es-ES" b="1" dirty="0" err="1" smtClean="0">
                <a:latin typeface="+mn-lt"/>
              </a:rPr>
              <a:t>combination</a:t>
            </a:r>
            <a:r>
              <a:rPr lang="es-ES" dirty="0" smtClean="0">
                <a:latin typeface="+mn-lt"/>
              </a:rPr>
              <a:t> of </a:t>
            </a:r>
            <a:r>
              <a:rPr lang="es-ES" dirty="0" err="1" smtClean="0">
                <a:latin typeface="+mn-lt"/>
              </a:rPr>
              <a:t>dictionary</a:t>
            </a:r>
            <a:r>
              <a:rPr lang="es-ES" dirty="0" smtClean="0">
                <a:latin typeface="+mn-lt"/>
              </a:rPr>
              <a:t>/</a:t>
            </a:r>
            <a:r>
              <a:rPr lang="es-ES" dirty="0" err="1" smtClean="0">
                <a:latin typeface="+mn-lt"/>
              </a:rPr>
              <a:t>basis</a:t>
            </a:r>
            <a:r>
              <a:rPr lang="es-ES" dirty="0" smtClean="0">
                <a:latin typeface="+mn-lt"/>
              </a:rPr>
              <a:t> </a:t>
            </a:r>
            <a:r>
              <a:rPr lang="es-ES" dirty="0" err="1" smtClean="0">
                <a:latin typeface="+mn-lt"/>
              </a:rPr>
              <a:t>elements</a:t>
            </a:r>
            <a:r>
              <a:rPr lang="es-ES" dirty="0" smtClean="0">
                <a:latin typeface="+mn-lt"/>
              </a:rPr>
              <a:t> </a:t>
            </a:r>
            <a:r>
              <a:rPr lang="es-ES" b="1" dirty="0" smtClean="0">
                <a:latin typeface="Symbol" panose="05050102010706020507" pitchFamily="18" charset="2"/>
              </a:rPr>
              <a:t>Y</a:t>
            </a:r>
          </a:p>
          <a:p>
            <a:pPr marL="0" indent="0">
              <a:buFont typeface="Arial" panose="020B0604020202020204" pitchFamily="34" charset="0"/>
              <a:buNone/>
            </a:pPr>
            <a:endParaRPr lang="es-ES" b="1" dirty="0">
              <a:latin typeface="Symbol" panose="05050102010706020507" pitchFamily="18" charset="2"/>
            </a:endParaRPr>
          </a:p>
          <a:p>
            <a:pPr marL="0" indent="0">
              <a:buNone/>
            </a:pPr>
            <a:r>
              <a:rPr lang="es-ES" b="1" dirty="0" err="1">
                <a:solidFill>
                  <a:schemeClr val="accent2"/>
                </a:solidFill>
                <a:latin typeface="+mn-lt"/>
              </a:rPr>
              <a:t>Problem</a:t>
            </a:r>
            <a:r>
              <a:rPr lang="es-ES" dirty="0">
                <a:latin typeface="+mn-lt"/>
              </a:rPr>
              <a:t>: </a:t>
            </a:r>
            <a:r>
              <a:rPr lang="es-ES" dirty="0" err="1">
                <a:latin typeface="+mn-lt"/>
              </a:rPr>
              <a:t>reconstructing</a:t>
            </a:r>
            <a:r>
              <a:rPr lang="es-ES" dirty="0">
                <a:latin typeface="+mn-lt"/>
              </a:rPr>
              <a:t> </a:t>
            </a:r>
            <a:r>
              <a:rPr lang="es-ES" dirty="0" err="1">
                <a:latin typeface="+mn-lt"/>
              </a:rPr>
              <a:t>large</a:t>
            </a:r>
            <a:r>
              <a:rPr lang="es-ES" dirty="0">
                <a:latin typeface="+mn-lt"/>
              </a:rPr>
              <a:t> </a:t>
            </a:r>
            <a:r>
              <a:rPr lang="es-ES" dirty="0" err="1">
                <a:latin typeface="+mn-lt"/>
              </a:rPr>
              <a:t>contrast</a:t>
            </a:r>
            <a:r>
              <a:rPr lang="es-ES" dirty="0">
                <a:latin typeface="+mn-lt"/>
              </a:rPr>
              <a:t> </a:t>
            </a:r>
            <a:r>
              <a:rPr lang="es-ES" dirty="0" err="1">
                <a:latin typeface="+mn-lt"/>
              </a:rPr>
              <a:t>edges</a:t>
            </a:r>
            <a:r>
              <a:rPr lang="es-ES" dirty="0">
                <a:latin typeface="+mn-lt"/>
              </a:rPr>
              <a:t> </a:t>
            </a:r>
            <a:r>
              <a:rPr lang="es-ES" dirty="0" err="1">
                <a:latin typeface="+mn-lt"/>
              </a:rPr>
              <a:t>requires</a:t>
            </a:r>
            <a:r>
              <a:rPr lang="es-ES" dirty="0">
                <a:latin typeface="+mn-lt"/>
              </a:rPr>
              <a:t> </a:t>
            </a:r>
            <a:r>
              <a:rPr lang="es-ES" dirty="0" err="1">
                <a:latin typeface="+mn-lt"/>
              </a:rPr>
              <a:t>too</a:t>
            </a:r>
            <a:r>
              <a:rPr lang="es-ES" dirty="0">
                <a:latin typeface="+mn-lt"/>
              </a:rPr>
              <a:t> </a:t>
            </a:r>
            <a:r>
              <a:rPr lang="es-ES" dirty="0" err="1">
                <a:latin typeface="+mn-lt"/>
              </a:rPr>
              <a:t>many</a:t>
            </a:r>
            <a:r>
              <a:rPr lang="es-ES" dirty="0">
                <a:latin typeface="+mn-lt"/>
              </a:rPr>
              <a:t> </a:t>
            </a:r>
            <a:r>
              <a:rPr lang="es-ES" dirty="0" err="1">
                <a:latin typeface="+mn-lt"/>
              </a:rPr>
              <a:t>high-valued</a:t>
            </a:r>
            <a:r>
              <a:rPr lang="es-ES" dirty="0">
                <a:latin typeface="+mn-lt"/>
              </a:rPr>
              <a:t> </a:t>
            </a:r>
            <a:r>
              <a:rPr lang="es-ES" dirty="0" err="1" smtClean="0">
                <a:latin typeface="+mn-lt"/>
              </a:rPr>
              <a:t>coefficients</a:t>
            </a:r>
            <a:endParaRPr lang="es-ES" dirty="0" smtClean="0">
              <a:latin typeface="+mn-lt"/>
            </a:endParaRPr>
          </a:p>
          <a:p>
            <a:pPr marL="0" indent="0">
              <a:buNone/>
            </a:pPr>
            <a:endParaRPr lang="es-ES" dirty="0">
              <a:latin typeface="+mn-lt"/>
            </a:endParaRPr>
          </a:p>
          <a:p>
            <a:pPr marL="0" indent="0">
              <a:buNone/>
            </a:pPr>
            <a:r>
              <a:rPr lang="es-ES" b="1" dirty="0" err="1" smtClean="0">
                <a:solidFill>
                  <a:schemeClr val="accent2"/>
                </a:solidFill>
                <a:latin typeface="+mn-lt"/>
              </a:rPr>
              <a:t>Solution</a:t>
            </a:r>
            <a:r>
              <a:rPr lang="es-ES" dirty="0" smtClean="0">
                <a:latin typeface="+mn-lt"/>
              </a:rPr>
              <a:t>: </a:t>
            </a:r>
            <a:r>
              <a:rPr lang="es-ES" dirty="0" err="1" smtClean="0">
                <a:latin typeface="+mn-lt"/>
              </a:rPr>
              <a:t>Model</a:t>
            </a:r>
            <a:r>
              <a:rPr lang="es-ES" dirty="0" smtClean="0">
                <a:latin typeface="+mn-lt"/>
              </a:rPr>
              <a:t> </a:t>
            </a:r>
            <a:r>
              <a:rPr lang="es-ES" dirty="0" err="1" smtClean="0">
                <a:latin typeface="+mn-lt"/>
              </a:rPr>
              <a:t>it</a:t>
            </a:r>
            <a:r>
              <a:rPr lang="es-ES" dirty="0" smtClean="0">
                <a:latin typeface="+mn-lt"/>
              </a:rPr>
              <a:t> as a </a:t>
            </a:r>
            <a:r>
              <a:rPr lang="es-ES" dirty="0" err="1" smtClean="0">
                <a:latin typeface="+mn-lt"/>
              </a:rPr>
              <a:t>convolution</a:t>
            </a:r>
            <a:endParaRPr lang="es-ES" dirty="0">
              <a:latin typeface="+mn-lt"/>
            </a:endParaRPr>
          </a:p>
          <a:p>
            <a:pPr marL="0" indent="0">
              <a:buFont typeface="Arial" panose="020B0604020202020204" pitchFamily="34" charset="0"/>
              <a:buNone/>
            </a:pPr>
            <a:endParaRPr lang="es-ES" b="1" dirty="0">
              <a:latin typeface="Symbol" panose="05050102010706020507" pitchFamily="18" charset="2"/>
            </a:endParaRPr>
          </a:p>
        </p:txBody>
      </p:sp>
      <p:sp>
        <p:nvSpPr>
          <p:cNvPr id="11" name="10 CuadroTexto"/>
          <p:cNvSpPr txBox="1"/>
          <p:nvPr/>
        </p:nvSpPr>
        <p:spPr>
          <a:xfrm>
            <a:off x="503388" y="251937"/>
            <a:ext cx="7885035" cy="584775"/>
          </a:xfrm>
          <a:prstGeom prst="rect">
            <a:avLst/>
          </a:prstGeom>
          <a:noFill/>
        </p:spPr>
        <p:txBody>
          <a:bodyPr vert="horz" wrap="square" rtlCol="0">
            <a:spAutoFit/>
          </a:bodyPr>
          <a:lstStyle/>
          <a:p>
            <a:r>
              <a:rPr lang="en-US" sz="3200" b="1" dirty="0" smtClean="0"/>
              <a:t>Sparse coding for HDR</a:t>
            </a:r>
            <a:endParaRPr lang="en-US" sz="3200" b="1" dirty="0"/>
          </a:p>
        </p:txBody>
      </p:sp>
    </p:spTree>
    <p:extLst>
      <p:ext uri="{BB962C8B-B14F-4D97-AF65-F5344CB8AC3E}">
        <p14:creationId xmlns:p14="http://schemas.microsoft.com/office/powerpoint/2010/main" val="232021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123"/>
                                        </p:tgtEl>
                                        <p:attrNameLst>
                                          <p:attrName>style.visibility</p:attrName>
                                        </p:attrNameLst>
                                      </p:cBhvr>
                                      <p:to>
                                        <p:strVal val="visible"/>
                                      </p:to>
                                    </p:set>
                                    <p:animEffect transition="in" filter="fade">
                                      <p:cBhvr>
                                        <p:cTn id="19"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099" name="Picture 3" descr="D:\Users\Ana\Dropbox\RESEARCH\CompSens_HDR\EG2016_presentation\images\fig_patchBased_convolutional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5488" y="2057399"/>
            <a:ext cx="1992762" cy="3155957"/>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número de diapositiva"/>
          <p:cNvSpPr>
            <a:spLocks noGrp="1"/>
          </p:cNvSpPr>
          <p:nvPr>
            <p:ph type="sldNum" sz="quarter" idx="12"/>
          </p:nvPr>
        </p:nvSpPr>
        <p:spPr/>
        <p:txBody>
          <a:bodyPr/>
          <a:lstStyle/>
          <a:p>
            <a:fld id="{3B5F642D-6A31-4596-8C22-CC368C1BDF36}" type="slidenum">
              <a:rPr lang="de-CH" smtClean="0"/>
              <a:t>16</a:t>
            </a:fld>
            <a:endParaRPr lang="de-CH" dirty="0"/>
          </a:p>
        </p:txBody>
      </p:sp>
      <p:sp>
        <p:nvSpPr>
          <p:cNvPr id="6" name="5 CuadroTexto"/>
          <p:cNvSpPr txBox="1"/>
          <p:nvPr/>
        </p:nvSpPr>
        <p:spPr>
          <a:xfrm>
            <a:off x="6489861" y="3084209"/>
            <a:ext cx="2604944" cy="707886"/>
          </a:xfrm>
          <a:prstGeom prst="rect">
            <a:avLst/>
          </a:prstGeom>
          <a:noFill/>
        </p:spPr>
        <p:txBody>
          <a:bodyPr wrap="none" rtlCol="0">
            <a:spAutoFit/>
          </a:bodyPr>
          <a:lstStyle/>
          <a:p>
            <a:pPr algn="ctr"/>
            <a:r>
              <a:rPr lang="en-US" sz="2000" dirty="0" smtClean="0"/>
              <a:t>Patch-based traditional</a:t>
            </a:r>
          </a:p>
          <a:p>
            <a:pPr algn="ctr"/>
            <a:r>
              <a:rPr lang="en-US" sz="2000" dirty="0" smtClean="0"/>
              <a:t>sparse coding</a:t>
            </a:r>
            <a:endParaRPr lang="en-US" sz="2000" dirty="0"/>
          </a:p>
        </p:txBody>
      </p:sp>
      <p:sp>
        <p:nvSpPr>
          <p:cNvPr id="7" name="6 CuadroTexto"/>
          <p:cNvSpPr txBox="1"/>
          <p:nvPr/>
        </p:nvSpPr>
        <p:spPr>
          <a:xfrm>
            <a:off x="7017645" y="5028105"/>
            <a:ext cx="1625573" cy="707886"/>
          </a:xfrm>
          <a:prstGeom prst="rect">
            <a:avLst/>
          </a:prstGeom>
          <a:noFill/>
        </p:spPr>
        <p:txBody>
          <a:bodyPr wrap="none" rtlCol="0">
            <a:spAutoFit/>
          </a:bodyPr>
          <a:lstStyle/>
          <a:p>
            <a:pPr algn="ctr"/>
            <a:r>
              <a:rPr lang="en-US" sz="2000" dirty="0" smtClean="0"/>
              <a:t>Convolutional</a:t>
            </a:r>
          </a:p>
          <a:p>
            <a:pPr algn="ctr"/>
            <a:r>
              <a:rPr lang="en-US" sz="2000" dirty="0" smtClean="0"/>
              <a:t>sparse coding</a:t>
            </a:r>
            <a:endParaRPr lang="en-US" sz="2000" dirty="0"/>
          </a:p>
        </p:txBody>
      </p:sp>
      <p:sp>
        <p:nvSpPr>
          <p:cNvPr id="10" name="9 CuadroTexto"/>
          <p:cNvSpPr txBox="1"/>
          <p:nvPr/>
        </p:nvSpPr>
        <p:spPr>
          <a:xfrm>
            <a:off x="503388" y="251937"/>
            <a:ext cx="7885035" cy="584775"/>
          </a:xfrm>
          <a:prstGeom prst="rect">
            <a:avLst/>
          </a:prstGeom>
          <a:noFill/>
        </p:spPr>
        <p:txBody>
          <a:bodyPr vert="horz" wrap="square" rtlCol="0">
            <a:spAutoFit/>
          </a:bodyPr>
          <a:lstStyle/>
          <a:p>
            <a:r>
              <a:rPr lang="en-US" sz="3200" b="1" dirty="0"/>
              <a:t>Why </a:t>
            </a:r>
            <a:r>
              <a:rPr lang="en-US" sz="3200" b="1" u="sng" dirty="0"/>
              <a:t>convolutional</a:t>
            </a:r>
            <a:r>
              <a:rPr lang="en-US" sz="3200" b="1" dirty="0"/>
              <a:t> </a:t>
            </a:r>
            <a:r>
              <a:rPr lang="en-US" sz="3200" b="1" dirty="0" smtClean="0"/>
              <a:t>sparse coding?</a:t>
            </a:r>
            <a:endParaRPr lang="en-US" sz="3200" b="1" dirty="0"/>
          </a:p>
        </p:txBody>
      </p:sp>
      <p:sp>
        <p:nvSpPr>
          <p:cNvPr id="8" name="7 CuadroTexto"/>
          <p:cNvSpPr txBox="1"/>
          <p:nvPr/>
        </p:nvSpPr>
        <p:spPr>
          <a:xfrm>
            <a:off x="168135" y="1119049"/>
            <a:ext cx="6116551" cy="253915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800" b="1" dirty="0" smtClean="0"/>
              <a:t>Global instead of local (patch-based)</a:t>
            </a:r>
          </a:p>
          <a:p>
            <a:pPr marL="800100" lvl="1" indent="-342900">
              <a:lnSpc>
                <a:spcPct val="150000"/>
              </a:lnSpc>
              <a:buFont typeface="Courier New" panose="02070309020205020404" pitchFamily="49" charset="0"/>
              <a:buChar char="o"/>
            </a:pPr>
            <a:r>
              <a:rPr lang="en-US" sz="2200" b="1" dirty="0" smtClean="0"/>
              <a:t>Faster</a:t>
            </a:r>
          </a:p>
          <a:p>
            <a:pPr marL="800100" lvl="1" indent="-342900">
              <a:lnSpc>
                <a:spcPct val="150000"/>
              </a:lnSpc>
              <a:buFont typeface="Courier New" panose="02070309020205020404" pitchFamily="49" charset="0"/>
              <a:buChar char="o"/>
            </a:pPr>
            <a:r>
              <a:rPr lang="en-US" sz="2200" dirty="0" smtClean="0"/>
              <a:t>Prevents from losing </a:t>
            </a:r>
            <a:r>
              <a:rPr lang="en-US" sz="2200" b="1" dirty="0" smtClean="0"/>
              <a:t>important structures </a:t>
            </a:r>
            <a:r>
              <a:rPr lang="en-US" sz="2200" dirty="0" smtClean="0"/>
              <a:t>due to subdivision in patches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2906608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099" name="Picture 3" descr="D:\Users\Ana\Dropbox\RESEARCH\CompSens_HDR\EG2016_presentation\images\fig_patchBased_convolutional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5488" y="2057399"/>
            <a:ext cx="1992762" cy="3155957"/>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número de diapositiva"/>
          <p:cNvSpPr>
            <a:spLocks noGrp="1"/>
          </p:cNvSpPr>
          <p:nvPr>
            <p:ph type="sldNum" sz="quarter" idx="12"/>
          </p:nvPr>
        </p:nvSpPr>
        <p:spPr/>
        <p:txBody>
          <a:bodyPr/>
          <a:lstStyle/>
          <a:p>
            <a:fld id="{3B5F642D-6A31-4596-8C22-CC368C1BDF36}" type="slidenum">
              <a:rPr lang="de-CH" smtClean="0"/>
              <a:t>17</a:t>
            </a:fld>
            <a:endParaRPr lang="de-CH" dirty="0"/>
          </a:p>
        </p:txBody>
      </p:sp>
      <p:sp>
        <p:nvSpPr>
          <p:cNvPr id="6" name="5 CuadroTexto"/>
          <p:cNvSpPr txBox="1"/>
          <p:nvPr/>
        </p:nvSpPr>
        <p:spPr>
          <a:xfrm>
            <a:off x="6489861" y="3084209"/>
            <a:ext cx="2604944" cy="707886"/>
          </a:xfrm>
          <a:prstGeom prst="rect">
            <a:avLst/>
          </a:prstGeom>
          <a:noFill/>
        </p:spPr>
        <p:txBody>
          <a:bodyPr wrap="none" rtlCol="0">
            <a:spAutoFit/>
          </a:bodyPr>
          <a:lstStyle/>
          <a:p>
            <a:pPr algn="ctr"/>
            <a:r>
              <a:rPr lang="en-US" sz="2000" dirty="0" smtClean="0"/>
              <a:t>Patch-based traditional</a:t>
            </a:r>
          </a:p>
          <a:p>
            <a:pPr algn="ctr"/>
            <a:r>
              <a:rPr lang="en-US" sz="2000" dirty="0" smtClean="0"/>
              <a:t>sparse coding</a:t>
            </a:r>
            <a:endParaRPr lang="en-US" sz="2000" dirty="0"/>
          </a:p>
        </p:txBody>
      </p:sp>
      <p:sp>
        <p:nvSpPr>
          <p:cNvPr id="7" name="6 CuadroTexto"/>
          <p:cNvSpPr txBox="1"/>
          <p:nvPr/>
        </p:nvSpPr>
        <p:spPr>
          <a:xfrm>
            <a:off x="7017645" y="5028105"/>
            <a:ext cx="1625573" cy="707886"/>
          </a:xfrm>
          <a:prstGeom prst="rect">
            <a:avLst/>
          </a:prstGeom>
          <a:noFill/>
        </p:spPr>
        <p:txBody>
          <a:bodyPr wrap="none" rtlCol="0">
            <a:spAutoFit/>
          </a:bodyPr>
          <a:lstStyle/>
          <a:p>
            <a:pPr algn="ctr"/>
            <a:r>
              <a:rPr lang="en-US" sz="2000" dirty="0" smtClean="0"/>
              <a:t>Convolutional</a:t>
            </a:r>
          </a:p>
          <a:p>
            <a:pPr algn="ctr"/>
            <a:r>
              <a:rPr lang="en-US" sz="2000" dirty="0" smtClean="0"/>
              <a:t>sparse coding</a:t>
            </a:r>
            <a:endParaRPr lang="en-US" sz="2000" dirty="0"/>
          </a:p>
        </p:txBody>
      </p:sp>
      <p:sp>
        <p:nvSpPr>
          <p:cNvPr id="2" name="1 CuadroTexto"/>
          <p:cNvSpPr txBox="1"/>
          <p:nvPr/>
        </p:nvSpPr>
        <p:spPr>
          <a:xfrm>
            <a:off x="155434" y="3263982"/>
            <a:ext cx="6334428" cy="369331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S" sz="2800" b="1" dirty="0" err="1" smtClean="0"/>
              <a:t>Convolutional</a:t>
            </a:r>
            <a:r>
              <a:rPr lang="es-ES" sz="2800" b="1" dirty="0" smtClean="0"/>
              <a:t> </a:t>
            </a:r>
            <a:r>
              <a:rPr lang="es-ES" sz="2800" b="1" dirty="0" err="1" smtClean="0"/>
              <a:t>features</a:t>
            </a:r>
            <a:endParaRPr lang="es-ES" sz="2800" b="1" dirty="0" smtClean="0"/>
          </a:p>
          <a:p>
            <a:pPr marL="800100" lvl="1" indent="-342900">
              <a:lnSpc>
                <a:spcPct val="150000"/>
              </a:lnSpc>
              <a:buFont typeface="Courier New" panose="02070309020205020404" pitchFamily="49" charset="0"/>
              <a:buChar char="o"/>
            </a:pPr>
            <a:r>
              <a:rPr lang="es-ES" sz="2200" b="1" dirty="0" err="1" smtClean="0">
                <a:sym typeface="Wingdings" panose="05000000000000000000" pitchFamily="2" charset="2"/>
              </a:rPr>
              <a:t>Richer</a:t>
            </a:r>
            <a:r>
              <a:rPr lang="es-ES" sz="2200" b="1" dirty="0" smtClean="0">
                <a:sym typeface="Wingdings" panose="05000000000000000000" pitchFamily="2" charset="2"/>
              </a:rPr>
              <a:t> </a:t>
            </a:r>
            <a:r>
              <a:rPr lang="es-ES" sz="2200" b="1" dirty="0" err="1" smtClean="0">
                <a:sym typeface="Wingdings" panose="05000000000000000000" pitchFamily="2" charset="2"/>
              </a:rPr>
              <a:t>variance</a:t>
            </a:r>
            <a:r>
              <a:rPr lang="es-ES" sz="2200" b="1" dirty="0" smtClean="0">
                <a:sym typeface="Wingdings" panose="05000000000000000000" pitchFamily="2" charset="2"/>
              </a:rPr>
              <a:t> </a:t>
            </a:r>
            <a:r>
              <a:rPr lang="es-ES" sz="2200" dirty="0" smtClean="0">
                <a:sym typeface="Wingdings" panose="05000000000000000000" pitchFamily="2" charset="2"/>
              </a:rPr>
              <a:t>in </a:t>
            </a:r>
            <a:r>
              <a:rPr lang="es-ES" sz="2200" dirty="0" err="1" smtClean="0">
                <a:sym typeface="Wingdings" panose="05000000000000000000" pitchFamily="2" charset="2"/>
              </a:rPr>
              <a:t>the</a:t>
            </a:r>
            <a:r>
              <a:rPr lang="es-ES" sz="2200" dirty="0" smtClean="0">
                <a:sym typeface="Wingdings" panose="05000000000000000000" pitchFamily="2" charset="2"/>
              </a:rPr>
              <a:t> </a:t>
            </a:r>
            <a:r>
              <a:rPr lang="es-ES" sz="2200" dirty="0" err="1" smtClean="0">
                <a:sym typeface="Wingdings" panose="05000000000000000000" pitchFamily="2" charset="2"/>
              </a:rPr>
              <a:t>learned</a:t>
            </a:r>
            <a:r>
              <a:rPr lang="es-ES" sz="2200" dirty="0" smtClean="0">
                <a:sym typeface="Wingdings" panose="05000000000000000000" pitchFamily="2" charset="2"/>
              </a:rPr>
              <a:t> </a:t>
            </a:r>
            <a:r>
              <a:rPr lang="es-ES" sz="2200" dirty="0" err="1" smtClean="0">
                <a:sym typeface="Wingdings" panose="05000000000000000000" pitchFamily="2" charset="2"/>
              </a:rPr>
              <a:t>dictionary</a:t>
            </a:r>
            <a:endParaRPr lang="es-ES" sz="2200" dirty="0" smtClean="0">
              <a:sym typeface="Wingdings" panose="05000000000000000000" pitchFamily="2" charset="2"/>
            </a:endParaRPr>
          </a:p>
          <a:p>
            <a:pPr marL="800100" lvl="1" indent="-342900">
              <a:lnSpc>
                <a:spcPct val="150000"/>
              </a:lnSpc>
              <a:buFont typeface="Courier New" panose="02070309020205020404" pitchFamily="49" charset="0"/>
              <a:buChar char="o"/>
            </a:pPr>
            <a:r>
              <a:rPr lang="es-ES" sz="2200" dirty="0" smtClean="0">
                <a:sym typeface="Wingdings" panose="05000000000000000000" pitchFamily="2" charset="2"/>
              </a:rPr>
              <a:t>More </a:t>
            </a:r>
            <a:r>
              <a:rPr lang="es-ES" sz="2200" b="1" dirty="0" err="1" smtClean="0">
                <a:sym typeface="Wingdings" panose="05000000000000000000" pitchFamily="2" charset="2"/>
              </a:rPr>
              <a:t>degrees</a:t>
            </a:r>
            <a:r>
              <a:rPr lang="es-ES" sz="2200" b="1" dirty="0" smtClean="0">
                <a:sym typeface="Wingdings" panose="05000000000000000000" pitchFamily="2" charset="2"/>
              </a:rPr>
              <a:t> of </a:t>
            </a:r>
            <a:r>
              <a:rPr lang="es-ES" sz="2200" b="1" dirty="0" err="1" smtClean="0">
                <a:sym typeface="Wingdings" panose="05000000000000000000" pitchFamily="2" charset="2"/>
              </a:rPr>
              <a:t>freedom</a:t>
            </a:r>
            <a:r>
              <a:rPr lang="es-ES" sz="2200" b="1" dirty="0" smtClean="0">
                <a:sym typeface="Wingdings" panose="05000000000000000000" pitchFamily="2" charset="2"/>
              </a:rPr>
              <a:t>  </a:t>
            </a:r>
            <a:r>
              <a:rPr lang="es-ES" sz="2200" dirty="0" err="1">
                <a:sym typeface="Wingdings" panose="05000000000000000000" pitchFamily="2" charset="2"/>
              </a:rPr>
              <a:t>Ability</a:t>
            </a:r>
            <a:r>
              <a:rPr lang="es-ES" sz="2200" dirty="0">
                <a:sym typeface="Wingdings" panose="05000000000000000000" pitchFamily="2" charset="2"/>
              </a:rPr>
              <a:t> to </a:t>
            </a:r>
            <a:r>
              <a:rPr lang="es-ES" sz="2200" dirty="0" err="1">
                <a:sym typeface="Wingdings" panose="05000000000000000000" pitchFamily="2" charset="2"/>
              </a:rPr>
              <a:t>represent</a:t>
            </a:r>
            <a:r>
              <a:rPr lang="es-ES" sz="2200" dirty="0">
                <a:sym typeface="Wingdings" panose="05000000000000000000" pitchFamily="2" charset="2"/>
              </a:rPr>
              <a:t> more </a:t>
            </a:r>
            <a:r>
              <a:rPr lang="es-ES" sz="2200" dirty="0" err="1">
                <a:sym typeface="Wingdings" panose="05000000000000000000" pitchFamily="2" charset="2"/>
              </a:rPr>
              <a:t>complex</a:t>
            </a:r>
            <a:r>
              <a:rPr lang="es-ES" sz="2200" dirty="0">
                <a:sym typeface="Wingdings" panose="05000000000000000000" pitchFamily="2" charset="2"/>
              </a:rPr>
              <a:t> </a:t>
            </a:r>
            <a:r>
              <a:rPr lang="es-ES" sz="2200" dirty="0" err="1" smtClean="0">
                <a:sym typeface="Wingdings" panose="05000000000000000000" pitchFamily="2" charset="2"/>
              </a:rPr>
              <a:t>structures</a:t>
            </a:r>
            <a:r>
              <a:rPr lang="es-ES" sz="2200" dirty="0" smtClean="0">
                <a:sym typeface="Wingdings" panose="05000000000000000000" pitchFamily="2" charset="2"/>
              </a:rPr>
              <a:t>  </a:t>
            </a:r>
          </a:p>
          <a:p>
            <a:pPr lvl="1">
              <a:lnSpc>
                <a:spcPct val="150000"/>
              </a:lnSpc>
            </a:pPr>
            <a:r>
              <a:rPr lang="es-ES" sz="2200" dirty="0">
                <a:sym typeface="Wingdings" panose="05000000000000000000" pitchFamily="2" charset="2"/>
              </a:rPr>
              <a:t> </a:t>
            </a:r>
            <a:r>
              <a:rPr lang="es-ES" sz="2200" dirty="0" smtClean="0">
                <a:sym typeface="Wingdings" panose="05000000000000000000" pitchFamily="2" charset="2"/>
              </a:rPr>
              <a:t>    (</a:t>
            </a:r>
            <a:r>
              <a:rPr lang="es-ES" sz="2200" dirty="0" err="1" smtClean="0">
                <a:sym typeface="Wingdings" panose="05000000000000000000" pitchFamily="2" charset="2"/>
              </a:rPr>
              <a:t>e.g</a:t>
            </a:r>
            <a:r>
              <a:rPr lang="es-ES" sz="2200" dirty="0" smtClean="0">
                <a:sym typeface="Wingdings" panose="05000000000000000000" pitchFamily="2" charset="2"/>
              </a:rPr>
              <a:t>. </a:t>
            </a:r>
            <a:r>
              <a:rPr lang="es-ES" sz="2200" dirty="0" err="1" smtClean="0">
                <a:sym typeface="Wingdings" panose="05000000000000000000" pitchFamily="2" charset="2"/>
              </a:rPr>
              <a:t>high-contrast</a:t>
            </a:r>
            <a:r>
              <a:rPr lang="es-ES" sz="2200" dirty="0">
                <a:sym typeface="Wingdings" panose="05000000000000000000" pitchFamily="2" charset="2"/>
              </a:rPr>
              <a:t>, </a:t>
            </a:r>
            <a:r>
              <a:rPr lang="es-ES" sz="2200" dirty="0" err="1" smtClean="0">
                <a:sym typeface="Wingdings" panose="05000000000000000000" pitchFamily="2" charset="2"/>
              </a:rPr>
              <a:t>high-frequency</a:t>
            </a:r>
            <a:r>
              <a:rPr lang="es-ES" sz="2200" dirty="0" smtClean="0">
                <a:sym typeface="Wingdings" panose="05000000000000000000" pitchFamily="2" charset="2"/>
              </a:rPr>
              <a:t> </a:t>
            </a:r>
            <a:r>
              <a:rPr lang="es-ES" sz="2200" dirty="0" err="1">
                <a:sym typeface="Wingdings" panose="05000000000000000000" pitchFamily="2" charset="2"/>
              </a:rPr>
              <a:t>features</a:t>
            </a:r>
            <a:r>
              <a:rPr lang="es-ES" sz="2200" dirty="0">
                <a:sym typeface="Wingdings" panose="05000000000000000000" pitchFamily="2" charset="2"/>
              </a:rPr>
              <a:t>)</a:t>
            </a:r>
          </a:p>
          <a:p>
            <a:pPr marL="800100" lvl="1" indent="-342900">
              <a:lnSpc>
                <a:spcPct val="150000"/>
              </a:lnSpc>
              <a:buFont typeface="Courier New" panose="02070309020205020404" pitchFamily="49" charset="0"/>
              <a:buChar char="o"/>
            </a:pPr>
            <a:endParaRPr lang="en-US" sz="2200" b="1" dirty="0" smtClean="0">
              <a:sym typeface="Wingdings" panose="05000000000000000000" pitchFamily="2" charset="2"/>
            </a:endParaRPr>
          </a:p>
          <a:p>
            <a:pPr marL="742950" lvl="1" indent="-285750">
              <a:lnSpc>
                <a:spcPct val="150000"/>
              </a:lnSpc>
              <a:buFont typeface="Arial" panose="020B0604020202020204" pitchFamily="34" charset="0"/>
              <a:buChar char="•"/>
            </a:pPr>
            <a:endParaRPr lang="en-US" dirty="0"/>
          </a:p>
        </p:txBody>
      </p:sp>
      <p:sp>
        <p:nvSpPr>
          <p:cNvPr id="9" name="8 CuadroTexto"/>
          <p:cNvSpPr txBox="1"/>
          <p:nvPr/>
        </p:nvSpPr>
        <p:spPr>
          <a:xfrm>
            <a:off x="503388" y="251937"/>
            <a:ext cx="7885035" cy="584775"/>
          </a:xfrm>
          <a:prstGeom prst="rect">
            <a:avLst/>
          </a:prstGeom>
          <a:noFill/>
        </p:spPr>
        <p:txBody>
          <a:bodyPr vert="horz" wrap="square" rtlCol="0">
            <a:spAutoFit/>
          </a:bodyPr>
          <a:lstStyle/>
          <a:p>
            <a:r>
              <a:rPr lang="en-US" sz="3200" b="1" dirty="0"/>
              <a:t>Why </a:t>
            </a:r>
            <a:r>
              <a:rPr lang="en-US" sz="3200" b="1" u="sng" dirty="0"/>
              <a:t>convolutional</a:t>
            </a:r>
            <a:r>
              <a:rPr lang="en-US" sz="3200" b="1" dirty="0"/>
              <a:t> </a:t>
            </a:r>
            <a:r>
              <a:rPr lang="en-US" sz="3200" b="1" dirty="0" smtClean="0"/>
              <a:t>sparse coding?</a:t>
            </a:r>
            <a:endParaRPr lang="en-US" sz="3200" b="1" dirty="0"/>
          </a:p>
        </p:txBody>
      </p:sp>
      <p:sp>
        <p:nvSpPr>
          <p:cNvPr id="11" name="10 CuadroTexto"/>
          <p:cNvSpPr txBox="1"/>
          <p:nvPr/>
        </p:nvSpPr>
        <p:spPr>
          <a:xfrm>
            <a:off x="168135" y="1119049"/>
            <a:ext cx="6116551" cy="253915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800" b="1" dirty="0" smtClean="0"/>
              <a:t>Global instead of local (patch-based)</a:t>
            </a:r>
          </a:p>
          <a:p>
            <a:pPr marL="800100" lvl="1" indent="-342900">
              <a:lnSpc>
                <a:spcPct val="150000"/>
              </a:lnSpc>
              <a:buFont typeface="Courier New" panose="02070309020205020404" pitchFamily="49" charset="0"/>
              <a:buChar char="o"/>
            </a:pPr>
            <a:r>
              <a:rPr lang="en-US" sz="2200" b="1" dirty="0" smtClean="0"/>
              <a:t>Faster</a:t>
            </a:r>
          </a:p>
          <a:p>
            <a:pPr marL="800100" lvl="1" indent="-342900">
              <a:lnSpc>
                <a:spcPct val="150000"/>
              </a:lnSpc>
              <a:buFont typeface="Courier New" panose="02070309020205020404" pitchFamily="49" charset="0"/>
              <a:buChar char="o"/>
            </a:pPr>
            <a:r>
              <a:rPr lang="en-US" sz="2200" dirty="0" smtClean="0"/>
              <a:t>Prevents from losing </a:t>
            </a:r>
            <a:r>
              <a:rPr lang="en-US" sz="2200" b="1" dirty="0" smtClean="0"/>
              <a:t>important structures </a:t>
            </a:r>
            <a:r>
              <a:rPr lang="en-US" sz="2200" dirty="0" smtClean="0"/>
              <a:t>due to subdivision in patches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2915862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7" name="Picture 2" descr="D:\Users\Ana\Dropbox\RESEARCH\CompSens_HDR\EG2016_presentation\images\eq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2253" y="1449499"/>
            <a:ext cx="1485324" cy="541943"/>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número de diapositiva"/>
          <p:cNvSpPr>
            <a:spLocks noGrp="1"/>
          </p:cNvSpPr>
          <p:nvPr>
            <p:ph type="sldNum" sz="quarter" idx="12"/>
          </p:nvPr>
        </p:nvSpPr>
        <p:spPr/>
        <p:txBody>
          <a:bodyPr/>
          <a:lstStyle/>
          <a:p>
            <a:fld id="{3B5F642D-6A31-4596-8C22-CC368C1BDF36}" type="slidenum">
              <a:rPr lang="de-CH" smtClean="0"/>
              <a:t>18</a:t>
            </a:fld>
            <a:endParaRPr lang="de-CH" dirty="0"/>
          </a:p>
        </p:txBody>
      </p:sp>
      <p:sp>
        <p:nvSpPr>
          <p:cNvPr id="13" name="12 CuadroTexto"/>
          <p:cNvSpPr txBox="1"/>
          <p:nvPr/>
        </p:nvSpPr>
        <p:spPr>
          <a:xfrm>
            <a:off x="503388" y="251937"/>
            <a:ext cx="7885035" cy="584775"/>
          </a:xfrm>
          <a:prstGeom prst="rect">
            <a:avLst/>
          </a:prstGeom>
          <a:noFill/>
        </p:spPr>
        <p:txBody>
          <a:bodyPr vert="horz" wrap="square" rtlCol="0">
            <a:spAutoFit/>
          </a:bodyPr>
          <a:lstStyle/>
          <a:p>
            <a:r>
              <a:rPr lang="en-US" sz="3200" b="1" dirty="0" smtClean="0"/>
              <a:t>Our approach – Convolutional Sparse Coding</a:t>
            </a:r>
            <a:endParaRPr lang="en-US" sz="3200" b="1" dirty="0"/>
          </a:p>
        </p:txBody>
      </p:sp>
      <p:pic>
        <p:nvPicPr>
          <p:cNvPr id="51" name="Picture 2" descr="D:\Users\Ana\Dropbox\RESEARCH\CompSens_HDR\EG2016_presentation\images\eq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 y="1195793"/>
            <a:ext cx="2514612" cy="1386735"/>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51 Conector recto de flecha"/>
          <p:cNvCxnSpPr/>
          <p:nvPr/>
        </p:nvCxnSpPr>
        <p:spPr>
          <a:xfrm flipH="1">
            <a:off x="2366157" y="1437547"/>
            <a:ext cx="5122" cy="154664"/>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3" name="52 Conector recto de flecha"/>
          <p:cNvCxnSpPr/>
          <p:nvPr/>
        </p:nvCxnSpPr>
        <p:spPr>
          <a:xfrm flipH="1">
            <a:off x="3142836" y="1437547"/>
            <a:ext cx="65586" cy="192244"/>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55" name="54 CuadroTexto"/>
          <p:cNvSpPr txBox="1"/>
          <p:nvPr/>
        </p:nvSpPr>
        <p:spPr>
          <a:xfrm>
            <a:off x="2162647" y="1033054"/>
            <a:ext cx="832407" cy="400110"/>
          </a:xfrm>
          <a:prstGeom prst="rect">
            <a:avLst/>
          </a:prstGeom>
          <a:noFill/>
        </p:spPr>
        <p:txBody>
          <a:bodyPr wrap="none" rtlCol="0">
            <a:spAutoFit/>
          </a:bodyPr>
          <a:lstStyle/>
          <a:p>
            <a:r>
              <a:rPr lang="en-US" sz="2000" b="1" dirty="0" smtClean="0">
                <a:solidFill>
                  <a:schemeClr val="accent2"/>
                </a:solidFill>
              </a:rPr>
              <a:t>Filters</a:t>
            </a:r>
            <a:endParaRPr lang="en-US" sz="2000" b="1" dirty="0">
              <a:solidFill>
                <a:schemeClr val="accent2"/>
              </a:solidFill>
            </a:endParaRPr>
          </a:p>
        </p:txBody>
      </p:sp>
      <p:sp>
        <p:nvSpPr>
          <p:cNvPr id="56" name="55 CuadroTexto"/>
          <p:cNvSpPr txBox="1"/>
          <p:nvPr/>
        </p:nvSpPr>
        <p:spPr>
          <a:xfrm>
            <a:off x="2995754" y="1010275"/>
            <a:ext cx="1523559" cy="400110"/>
          </a:xfrm>
          <a:prstGeom prst="rect">
            <a:avLst/>
          </a:prstGeom>
          <a:noFill/>
        </p:spPr>
        <p:txBody>
          <a:bodyPr wrap="none" rtlCol="0">
            <a:spAutoFit/>
          </a:bodyPr>
          <a:lstStyle/>
          <a:p>
            <a:r>
              <a:rPr lang="en-US" sz="2000" b="1" dirty="0" smtClean="0">
                <a:solidFill>
                  <a:schemeClr val="accent2"/>
                </a:solidFill>
              </a:rPr>
              <a:t>Sparse maps</a:t>
            </a:r>
            <a:endParaRPr lang="en-US" sz="2000" b="1" dirty="0">
              <a:solidFill>
                <a:schemeClr val="accent2"/>
              </a:solidFill>
            </a:endParaRPr>
          </a:p>
        </p:txBody>
      </p:sp>
      <p:pic>
        <p:nvPicPr>
          <p:cNvPr id="39" name="Picture 2" descr="D:\Users\Ana\Dropbox\research\compsens_hdr\eg2016_presentation\images\eq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5482" y="4724886"/>
            <a:ext cx="3060271" cy="1161983"/>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41 Conector recto de flecha"/>
          <p:cNvCxnSpPr/>
          <p:nvPr/>
        </p:nvCxnSpPr>
        <p:spPr>
          <a:xfrm>
            <a:off x="4973751" y="4890894"/>
            <a:ext cx="1" cy="172776"/>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5" name="44 Conector recto de flecha"/>
          <p:cNvCxnSpPr/>
          <p:nvPr/>
        </p:nvCxnSpPr>
        <p:spPr>
          <a:xfrm flipH="1">
            <a:off x="5804245" y="5039067"/>
            <a:ext cx="183389" cy="141746"/>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8" name="47 CuadroTexto"/>
          <p:cNvSpPr txBox="1"/>
          <p:nvPr/>
        </p:nvSpPr>
        <p:spPr>
          <a:xfrm>
            <a:off x="4680403" y="4537551"/>
            <a:ext cx="1648785" cy="400110"/>
          </a:xfrm>
          <a:prstGeom prst="rect">
            <a:avLst/>
          </a:prstGeom>
          <a:noFill/>
        </p:spPr>
        <p:txBody>
          <a:bodyPr wrap="none" rtlCol="0">
            <a:spAutoFit/>
          </a:bodyPr>
          <a:lstStyle/>
          <a:p>
            <a:r>
              <a:rPr lang="en-US" sz="2000" b="1" dirty="0" smtClean="0">
                <a:solidFill>
                  <a:schemeClr val="accent2"/>
                </a:solidFill>
              </a:rPr>
              <a:t>Trained filters</a:t>
            </a:r>
            <a:endParaRPr lang="en-US" sz="2000" b="1" dirty="0">
              <a:solidFill>
                <a:schemeClr val="accent2"/>
              </a:solidFill>
            </a:endParaRPr>
          </a:p>
        </p:txBody>
      </p:sp>
      <p:sp>
        <p:nvSpPr>
          <p:cNvPr id="49" name="48 CuadroTexto"/>
          <p:cNvSpPr txBox="1"/>
          <p:nvPr/>
        </p:nvSpPr>
        <p:spPr>
          <a:xfrm>
            <a:off x="5989692" y="4810356"/>
            <a:ext cx="1523559" cy="400110"/>
          </a:xfrm>
          <a:prstGeom prst="rect">
            <a:avLst/>
          </a:prstGeom>
          <a:noFill/>
        </p:spPr>
        <p:txBody>
          <a:bodyPr wrap="none" rtlCol="0">
            <a:spAutoFit/>
          </a:bodyPr>
          <a:lstStyle/>
          <a:p>
            <a:r>
              <a:rPr lang="en-US" sz="2000" b="1" dirty="0" smtClean="0">
                <a:solidFill>
                  <a:schemeClr val="accent2"/>
                </a:solidFill>
              </a:rPr>
              <a:t>Sparse maps</a:t>
            </a:r>
            <a:endParaRPr lang="en-US" sz="2000" b="1" dirty="0">
              <a:solidFill>
                <a:schemeClr val="accent2"/>
              </a:solidFill>
            </a:endParaRPr>
          </a:p>
        </p:txBody>
      </p:sp>
      <p:cxnSp>
        <p:nvCxnSpPr>
          <p:cNvPr id="60" name="59 Conector recto de flecha"/>
          <p:cNvCxnSpPr/>
          <p:nvPr/>
        </p:nvCxnSpPr>
        <p:spPr>
          <a:xfrm>
            <a:off x="3967056" y="4907569"/>
            <a:ext cx="0" cy="198880"/>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62" name="61 CuadroTexto"/>
          <p:cNvSpPr txBox="1"/>
          <p:nvPr/>
        </p:nvSpPr>
        <p:spPr>
          <a:xfrm>
            <a:off x="2855421" y="4527761"/>
            <a:ext cx="1537600" cy="400110"/>
          </a:xfrm>
          <a:prstGeom prst="rect">
            <a:avLst/>
          </a:prstGeom>
          <a:noFill/>
        </p:spPr>
        <p:txBody>
          <a:bodyPr wrap="none" rtlCol="0">
            <a:spAutoFit/>
          </a:bodyPr>
          <a:lstStyle/>
          <a:p>
            <a:r>
              <a:rPr lang="en-US" sz="2000" b="1" dirty="0" smtClean="0">
                <a:solidFill>
                  <a:schemeClr val="accent2"/>
                </a:solidFill>
              </a:rPr>
              <a:t>Coding mask</a:t>
            </a:r>
            <a:endParaRPr lang="en-US" sz="2000" b="1" dirty="0">
              <a:solidFill>
                <a:schemeClr val="accent2"/>
              </a:solidFill>
            </a:endParaRPr>
          </a:p>
        </p:txBody>
      </p:sp>
      <p:cxnSp>
        <p:nvCxnSpPr>
          <p:cNvPr id="65" name="64 Conector recto de flecha"/>
          <p:cNvCxnSpPr/>
          <p:nvPr/>
        </p:nvCxnSpPr>
        <p:spPr>
          <a:xfrm flipH="1">
            <a:off x="6800445" y="1309593"/>
            <a:ext cx="61604" cy="181466"/>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66" name="65 CuadroTexto"/>
          <p:cNvSpPr txBox="1"/>
          <p:nvPr/>
        </p:nvSpPr>
        <p:spPr>
          <a:xfrm>
            <a:off x="5958014" y="966908"/>
            <a:ext cx="1537600" cy="400110"/>
          </a:xfrm>
          <a:prstGeom prst="rect">
            <a:avLst/>
          </a:prstGeom>
          <a:noFill/>
        </p:spPr>
        <p:txBody>
          <a:bodyPr wrap="none" rtlCol="0">
            <a:spAutoFit/>
          </a:bodyPr>
          <a:lstStyle/>
          <a:p>
            <a:r>
              <a:rPr lang="en-US" sz="2000" b="1" dirty="0" smtClean="0">
                <a:solidFill>
                  <a:schemeClr val="accent2"/>
                </a:solidFill>
              </a:rPr>
              <a:t>Coding mask</a:t>
            </a:r>
            <a:endParaRPr lang="en-US" sz="2000" b="1" dirty="0">
              <a:solidFill>
                <a:schemeClr val="accent2"/>
              </a:solidFill>
            </a:endParaRPr>
          </a:p>
        </p:txBody>
      </p:sp>
      <p:grpSp>
        <p:nvGrpSpPr>
          <p:cNvPr id="34" name="33 Grupo"/>
          <p:cNvGrpSpPr/>
          <p:nvPr/>
        </p:nvGrpSpPr>
        <p:grpSpPr>
          <a:xfrm>
            <a:off x="2661237" y="2761820"/>
            <a:ext cx="1382571" cy="1179455"/>
            <a:chOff x="5785521" y="3537467"/>
            <a:chExt cx="1197750" cy="981179"/>
          </a:xfrm>
        </p:grpSpPr>
        <p:pic>
          <p:nvPicPr>
            <p:cNvPr id="35" name="Picture 4" descr="D:\Users\Ana\Dropbox\RESEARCH\CompSens_HDR\EG2016_presentation\images\sparse_map_fak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6231785" y="3543817"/>
              <a:ext cx="751486" cy="751486"/>
            </a:xfrm>
            <a:prstGeom prst="rect">
              <a:avLst/>
            </a:prstGeom>
            <a:noFill/>
            <a:extLst>
              <a:ext uri="{909E8E84-426E-40DD-AFC4-6F175D3DCCD1}">
                <a14:hiddenFill xmlns:a14="http://schemas.microsoft.com/office/drawing/2010/main">
                  <a:solidFill>
                    <a:srgbClr val="FFFFFF"/>
                  </a:solidFill>
                </a14:hiddenFill>
              </a:ext>
            </a:extLst>
          </p:spPr>
        </p:pic>
        <p:sp>
          <p:nvSpPr>
            <p:cNvPr id="36" name="35 Rectángulo"/>
            <p:cNvSpPr/>
            <p:nvPr/>
          </p:nvSpPr>
          <p:spPr>
            <a:xfrm>
              <a:off x="6231785" y="3537467"/>
              <a:ext cx="751486" cy="751486"/>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4" descr="D:\Users\Ana\Dropbox\RESEARCH\CompSens_HDR\EG2016_presentation\images\sparse_map_fak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6001429" y="3677454"/>
              <a:ext cx="751486" cy="751486"/>
            </a:xfrm>
            <a:prstGeom prst="rect">
              <a:avLst/>
            </a:prstGeom>
            <a:noFill/>
            <a:extLst>
              <a:ext uri="{909E8E84-426E-40DD-AFC4-6F175D3DCCD1}">
                <a14:hiddenFill xmlns:a14="http://schemas.microsoft.com/office/drawing/2010/main">
                  <a:solidFill>
                    <a:srgbClr val="FFFFFF"/>
                  </a:solidFill>
                </a14:hiddenFill>
              </a:ext>
            </a:extLst>
          </p:spPr>
        </p:pic>
        <p:sp>
          <p:nvSpPr>
            <p:cNvPr id="38" name="37 Rectángulo"/>
            <p:cNvSpPr/>
            <p:nvPr/>
          </p:nvSpPr>
          <p:spPr>
            <a:xfrm>
              <a:off x="5996358" y="3663950"/>
              <a:ext cx="751486" cy="751486"/>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 descr="D:\Users\Ana\Dropbox\RESEARCH\CompSens_HDR\EG2016_presentation\images\sparse_map_fak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8221" y="3767160"/>
              <a:ext cx="751486" cy="751486"/>
            </a:xfrm>
            <a:prstGeom prst="rect">
              <a:avLst/>
            </a:prstGeom>
            <a:noFill/>
            <a:extLst>
              <a:ext uri="{909E8E84-426E-40DD-AFC4-6F175D3DCCD1}">
                <a14:hiddenFill xmlns:a14="http://schemas.microsoft.com/office/drawing/2010/main">
                  <a:solidFill>
                    <a:srgbClr val="FFFFFF"/>
                  </a:solidFill>
                </a14:hiddenFill>
              </a:ext>
            </a:extLst>
          </p:spPr>
        </p:pic>
        <p:sp>
          <p:nvSpPr>
            <p:cNvPr id="50" name="49 Rectángulo"/>
            <p:cNvSpPr/>
            <p:nvPr/>
          </p:nvSpPr>
          <p:spPr>
            <a:xfrm>
              <a:off x="5785521" y="3767160"/>
              <a:ext cx="751486" cy="751486"/>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56 CuadroTexto"/>
          <p:cNvSpPr txBox="1"/>
          <p:nvPr/>
        </p:nvSpPr>
        <p:spPr>
          <a:xfrm>
            <a:off x="2056964" y="3119922"/>
            <a:ext cx="465192" cy="769441"/>
          </a:xfrm>
          <a:prstGeom prst="rect">
            <a:avLst/>
          </a:prstGeom>
          <a:noFill/>
        </p:spPr>
        <p:txBody>
          <a:bodyPr wrap="none" rtlCol="0">
            <a:spAutoFit/>
          </a:bodyPr>
          <a:lstStyle/>
          <a:p>
            <a:r>
              <a:rPr lang="en-US" sz="4400" dirty="0" smtClean="0"/>
              <a:t>*</a:t>
            </a:r>
            <a:endParaRPr lang="en-US" sz="4400" dirty="0"/>
          </a:p>
        </p:txBody>
      </p:sp>
      <p:pic>
        <p:nvPicPr>
          <p:cNvPr id="5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8850" y="2817210"/>
            <a:ext cx="1168987" cy="118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67 CuadroTexto"/>
          <p:cNvSpPr txBox="1"/>
          <p:nvPr/>
        </p:nvSpPr>
        <p:spPr>
          <a:xfrm>
            <a:off x="2435072" y="3936054"/>
            <a:ext cx="1523559" cy="400110"/>
          </a:xfrm>
          <a:prstGeom prst="rect">
            <a:avLst/>
          </a:prstGeom>
          <a:noFill/>
        </p:spPr>
        <p:txBody>
          <a:bodyPr wrap="none" rtlCol="0">
            <a:spAutoFit/>
          </a:bodyPr>
          <a:lstStyle/>
          <a:p>
            <a:r>
              <a:rPr lang="en-US" sz="2000" b="1" dirty="0" smtClean="0"/>
              <a:t>Sparse maps</a:t>
            </a:r>
            <a:endParaRPr lang="en-US" sz="2000" b="1" dirty="0"/>
          </a:p>
        </p:txBody>
      </p:sp>
      <p:sp>
        <p:nvSpPr>
          <p:cNvPr id="69" name="68 CuadroTexto"/>
          <p:cNvSpPr txBox="1"/>
          <p:nvPr/>
        </p:nvSpPr>
        <p:spPr>
          <a:xfrm>
            <a:off x="722494" y="3975071"/>
            <a:ext cx="1648785" cy="400110"/>
          </a:xfrm>
          <a:prstGeom prst="rect">
            <a:avLst/>
          </a:prstGeom>
          <a:noFill/>
        </p:spPr>
        <p:txBody>
          <a:bodyPr wrap="none" rtlCol="0">
            <a:spAutoFit/>
          </a:bodyPr>
          <a:lstStyle/>
          <a:p>
            <a:r>
              <a:rPr lang="en-US" sz="2000" b="1" dirty="0" smtClean="0"/>
              <a:t>Trained filters</a:t>
            </a:r>
            <a:endParaRPr lang="en-US" sz="2000" b="1" dirty="0"/>
          </a:p>
        </p:txBody>
      </p:sp>
      <p:pic>
        <p:nvPicPr>
          <p:cNvPr id="70" name="Imagen 6"/>
          <p:cNvPicPr>
            <a:picLocks noChangeAspect="1"/>
          </p:cNvPicPr>
          <p:nvPr/>
        </p:nvPicPr>
        <p:blipFill>
          <a:blip r:embed="rId9"/>
          <a:stretch>
            <a:fillRect/>
          </a:stretch>
        </p:blipFill>
        <p:spPr>
          <a:xfrm>
            <a:off x="4960980" y="2549836"/>
            <a:ext cx="1335315" cy="1323294"/>
          </a:xfrm>
          <a:prstGeom prst="rect">
            <a:avLst/>
          </a:prstGeom>
          <a:effectLst>
            <a:outerShdw blurRad="50800" dist="38100" dir="2700000" algn="tl" rotWithShape="0">
              <a:prstClr val="black">
                <a:alpha val="40000"/>
              </a:prstClr>
            </a:outerShdw>
          </a:effectLst>
        </p:spPr>
      </p:pic>
      <p:pic>
        <p:nvPicPr>
          <p:cNvPr id="72" name="Imagen 7"/>
          <p:cNvPicPr>
            <a:picLocks noChangeAspect="1"/>
          </p:cNvPicPr>
          <p:nvPr/>
        </p:nvPicPr>
        <p:blipFill rotWithShape="1">
          <a:blip r:embed="rId10"/>
          <a:srcRect l="21601"/>
          <a:stretch/>
        </p:blipFill>
        <p:spPr>
          <a:xfrm>
            <a:off x="7478672" y="2530072"/>
            <a:ext cx="1355259" cy="1343058"/>
          </a:xfrm>
          <a:prstGeom prst="rect">
            <a:avLst/>
          </a:prstGeom>
          <a:effectLst>
            <a:outerShdw blurRad="50800" dist="38100" dir="2700000" algn="tl" rotWithShape="0">
              <a:prstClr val="black">
                <a:alpha val="40000"/>
              </a:prstClr>
            </a:outerShdw>
          </a:effectLst>
        </p:spPr>
      </p:pic>
      <p:sp>
        <p:nvSpPr>
          <p:cNvPr id="73" name="Flecha derecha 8"/>
          <p:cNvSpPr/>
          <p:nvPr/>
        </p:nvSpPr>
        <p:spPr>
          <a:xfrm>
            <a:off x="6772233" y="3320902"/>
            <a:ext cx="360040" cy="360040"/>
          </a:xfrm>
          <a:prstGeom prst="rightArrow">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73 CuadroTexto"/>
          <p:cNvSpPr txBox="1"/>
          <p:nvPr/>
        </p:nvSpPr>
        <p:spPr>
          <a:xfrm>
            <a:off x="4690046" y="3950617"/>
            <a:ext cx="1870769" cy="400110"/>
          </a:xfrm>
          <a:prstGeom prst="rect">
            <a:avLst/>
          </a:prstGeom>
          <a:noFill/>
        </p:spPr>
        <p:txBody>
          <a:bodyPr wrap="none" rtlCol="0">
            <a:spAutoFit/>
          </a:bodyPr>
          <a:lstStyle/>
          <a:p>
            <a:r>
              <a:rPr lang="en-US" sz="2000" b="1" dirty="0" smtClean="0"/>
              <a:t>Captured image</a:t>
            </a:r>
            <a:endParaRPr lang="en-US" sz="2000" b="1" dirty="0"/>
          </a:p>
        </p:txBody>
      </p:sp>
      <p:sp>
        <p:nvSpPr>
          <p:cNvPr id="75" name="74 CuadroTexto"/>
          <p:cNvSpPr txBox="1"/>
          <p:nvPr/>
        </p:nvSpPr>
        <p:spPr>
          <a:xfrm>
            <a:off x="7338332" y="3950617"/>
            <a:ext cx="1546385" cy="400110"/>
          </a:xfrm>
          <a:prstGeom prst="rect">
            <a:avLst/>
          </a:prstGeom>
          <a:noFill/>
        </p:spPr>
        <p:txBody>
          <a:bodyPr wrap="none" rtlCol="0">
            <a:spAutoFit/>
          </a:bodyPr>
          <a:lstStyle/>
          <a:p>
            <a:r>
              <a:rPr lang="en-US" sz="2000" b="1" dirty="0" smtClean="0"/>
              <a:t>Target image</a:t>
            </a:r>
            <a:endParaRPr lang="en-US" sz="2000" b="1" dirty="0"/>
          </a:p>
        </p:txBody>
      </p:sp>
      <p:pic>
        <p:nvPicPr>
          <p:cNvPr id="76" name="75 Image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22599" y="5619540"/>
            <a:ext cx="385823" cy="383442"/>
          </a:xfrm>
          <a:prstGeom prst="rect">
            <a:avLst/>
          </a:prstGeom>
        </p:spPr>
      </p:pic>
      <p:pic>
        <p:nvPicPr>
          <p:cNvPr id="77" name="76 Image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39844" y="5619540"/>
            <a:ext cx="385823" cy="383442"/>
          </a:xfrm>
          <a:prstGeom prst="rect">
            <a:avLst/>
          </a:prstGeom>
        </p:spPr>
      </p:pic>
      <p:pic>
        <p:nvPicPr>
          <p:cNvPr id="78" name="77 Image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03757" y="5633938"/>
            <a:ext cx="385823" cy="383442"/>
          </a:xfrm>
          <a:prstGeom prst="rect">
            <a:avLst/>
          </a:prstGeom>
        </p:spPr>
      </p:pic>
      <p:sp>
        <p:nvSpPr>
          <p:cNvPr id="80" name="79 CuadroTexto"/>
          <p:cNvSpPr txBox="1"/>
          <p:nvPr/>
        </p:nvSpPr>
        <p:spPr>
          <a:xfrm>
            <a:off x="5469543" y="5558044"/>
            <a:ext cx="518091" cy="523220"/>
          </a:xfrm>
          <a:prstGeom prst="rect">
            <a:avLst/>
          </a:prstGeom>
          <a:noFill/>
        </p:spPr>
        <p:txBody>
          <a:bodyPr wrap="none" rtlCol="0">
            <a:spAutoFit/>
          </a:bodyPr>
          <a:lstStyle/>
          <a:p>
            <a:r>
              <a:rPr lang="en-US" sz="2800" b="1" dirty="0" smtClean="0">
                <a:solidFill>
                  <a:srgbClr val="FF0000"/>
                </a:solidFill>
              </a:rPr>
              <a:t>¿?</a:t>
            </a:r>
            <a:endParaRPr lang="en-US" sz="2800" b="1" dirty="0">
              <a:solidFill>
                <a:srgbClr val="FF0000"/>
              </a:solidFill>
            </a:endParaRPr>
          </a:p>
        </p:txBody>
      </p:sp>
      <p:pic>
        <p:nvPicPr>
          <p:cNvPr id="40" name="Picture 2" descr="D:\Users\Ana\Desktop\inset_cod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4568" y="2309282"/>
            <a:ext cx="1127101" cy="10116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D:\Users\Ana\Dropbox\RESEARCH\CompSens_HDR\EG2016_presentation\images\arrow.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0800000">
            <a:off x="1152436" y="2068831"/>
            <a:ext cx="388537" cy="3186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D:\Users\Ana\Dropbox\RESEARCH\CompSens_HDR\EG2016_presentation\images\arrow.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0800000">
            <a:off x="6068983" y="2016941"/>
            <a:ext cx="388537" cy="318601"/>
          </a:xfrm>
          <a:prstGeom prst="rect">
            <a:avLst/>
          </a:prstGeom>
          <a:noFill/>
          <a:extLst>
            <a:ext uri="{909E8E84-426E-40DD-AFC4-6F175D3DCCD1}">
              <a14:hiddenFill xmlns:a14="http://schemas.microsoft.com/office/drawing/2010/main">
                <a:solidFill>
                  <a:srgbClr val="FFFFFF"/>
                </a:solidFill>
              </a14:hiddenFill>
            </a:ext>
          </a:extLst>
        </p:spPr>
      </p:pic>
      <p:sp>
        <p:nvSpPr>
          <p:cNvPr id="44" name="70 CuadroTexto"/>
          <p:cNvSpPr txBox="1"/>
          <p:nvPr/>
        </p:nvSpPr>
        <p:spPr>
          <a:xfrm>
            <a:off x="6394849" y="1939700"/>
            <a:ext cx="2167645" cy="461665"/>
          </a:xfrm>
          <a:prstGeom prst="rect">
            <a:avLst/>
          </a:prstGeom>
          <a:noFill/>
        </p:spPr>
        <p:txBody>
          <a:bodyPr wrap="none" rtlCol="0">
            <a:spAutoFit/>
          </a:bodyPr>
          <a:lstStyle/>
          <a:p>
            <a:r>
              <a:rPr lang="en-US" sz="2400" dirty="0" smtClean="0"/>
              <a:t>Captured image</a:t>
            </a:r>
            <a:endParaRPr lang="en-US" sz="2400" dirty="0"/>
          </a:p>
        </p:txBody>
      </p:sp>
      <p:sp>
        <p:nvSpPr>
          <p:cNvPr id="46" name="80 CuadroTexto"/>
          <p:cNvSpPr txBox="1"/>
          <p:nvPr/>
        </p:nvSpPr>
        <p:spPr>
          <a:xfrm>
            <a:off x="1529154" y="2166243"/>
            <a:ext cx="1786258" cy="461665"/>
          </a:xfrm>
          <a:prstGeom prst="rect">
            <a:avLst/>
          </a:prstGeom>
          <a:noFill/>
        </p:spPr>
        <p:txBody>
          <a:bodyPr wrap="none" rtlCol="0">
            <a:spAutoFit/>
          </a:bodyPr>
          <a:lstStyle/>
          <a:p>
            <a:r>
              <a:rPr lang="en-US" sz="2400" dirty="0" smtClean="0"/>
              <a:t>Target image</a:t>
            </a:r>
            <a:endParaRPr lang="en-US" sz="2400" dirty="0"/>
          </a:p>
        </p:txBody>
      </p:sp>
    </p:spTree>
    <p:extLst>
      <p:ext uri="{BB962C8B-B14F-4D97-AF65-F5344CB8AC3E}">
        <p14:creationId xmlns:p14="http://schemas.microsoft.com/office/powerpoint/2010/main" val="1177099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par>
                                <p:cTn id="11" presetID="10" presetClass="entr" presetSubtype="0"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par>
                                <p:cTn id="14" presetID="10"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par>
                                <p:cTn id="23" presetID="10" presetClass="entr" presetSubtype="0" fill="hold" nodeType="with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fade">
                                      <p:cBhvr>
                                        <p:cTn id="25" dur="500"/>
                                        <p:tgtEl>
                                          <p:spTgt spid="72"/>
                                        </p:tgtEl>
                                      </p:cBhvr>
                                    </p:animEffect>
                                  </p:childTnLst>
                                </p:cTn>
                              </p:par>
                              <p:par>
                                <p:cTn id="26" presetID="10"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500"/>
                                        <p:tgtEl>
                                          <p:spTgt spid="7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fade">
                                      <p:cBhvr>
                                        <p:cTn id="34" dur="500"/>
                                        <p:tgtEl>
                                          <p:spTgt spid="7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fade">
                                      <p:cBhvr>
                                        <p:cTn id="37" dur="500"/>
                                        <p:tgtEl>
                                          <p:spTgt spid="7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par>
                                <p:cTn id="43" presetID="10"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par>
                                <p:cTn id="52" presetID="10" presetClass="entr" presetSubtype="0" fill="hold"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fade">
                                      <p:cBhvr>
                                        <p:cTn id="54" dur="500"/>
                                        <p:tgtEl>
                                          <p:spTgt spid="6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fade">
                                      <p:cBhvr>
                                        <p:cTn id="57" dur="500"/>
                                        <p:tgtEl>
                                          <p:spTgt spid="62"/>
                                        </p:tgtEl>
                                      </p:cBhvr>
                                    </p:animEffect>
                                  </p:childTnLst>
                                </p:cTn>
                              </p:par>
                              <p:par>
                                <p:cTn id="58" presetID="10" presetClass="entr" presetSubtype="0"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500"/>
                                        <p:tgtEl>
                                          <p:spTgt spid="39"/>
                                        </p:tgtEl>
                                      </p:cBhvr>
                                    </p:animEffect>
                                  </p:childTnLst>
                                </p:cTn>
                              </p:par>
                            </p:childTnLst>
                          </p:cTn>
                        </p:par>
                        <p:par>
                          <p:cTn id="61" fill="hold">
                            <p:stCondLst>
                              <p:cond delay="500"/>
                            </p:stCondLst>
                            <p:childTnLst>
                              <p:par>
                                <p:cTn id="62" presetID="21" presetClass="entr" presetSubtype="1" fill="hold" nodeType="afterEffect">
                                  <p:stCondLst>
                                    <p:cond delay="0"/>
                                  </p:stCondLst>
                                  <p:childTnLst>
                                    <p:set>
                                      <p:cBhvr>
                                        <p:cTn id="63" dur="1" fill="hold">
                                          <p:stCondLst>
                                            <p:cond delay="0"/>
                                          </p:stCondLst>
                                        </p:cTn>
                                        <p:tgtEl>
                                          <p:spTgt spid="76"/>
                                        </p:tgtEl>
                                        <p:attrNameLst>
                                          <p:attrName>style.visibility</p:attrName>
                                        </p:attrNameLst>
                                      </p:cBhvr>
                                      <p:to>
                                        <p:strVal val="visible"/>
                                      </p:to>
                                    </p:set>
                                    <p:animEffect transition="in" filter="wheel(1)">
                                      <p:cBhvr>
                                        <p:cTn id="64" dur="500"/>
                                        <p:tgtEl>
                                          <p:spTgt spid="76"/>
                                        </p:tgtEl>
                                      </p:cBhvr>
                                    </p:animEffect>
                                  </p:childTnLst>
                                </p:cTn>
                              </p:par>
                            </p:childTnLst>
                          </p:cTn>
                        </p:par>
                        <p:par>
                          <p:cTn id="65" fill="hold">
                            <p:stCondLst>
                              <p:cond delay="1000"/>
                            </p:stCondLst>
                            <p:childTnLst>
                              <p:par>
                                <p:cTn id="66" presetID="21" presetClass="entr" presetSubtype="1" fill="hold" nodeType="afterEffect">
                                  <p:stCondLst>
                                    <p:cond delay="0"/>
                                  </p:stCondLst>
                                  <p:childTnLst>
                                    <p:set>
                                      <p:cBhvr>
                                        <p:cTn id="67" dur="1" fill="hold">
                                          <p:stCondLst>
                                            <p:cond delay="0"/>
                                          </p:stCondLst>
                                        </p:cTn>
                                        <p:tgtEl>
                                          <p:spTgt spid="77"/>
                                        </p:tgtEl>
                                        <p:attrNameLst>
                                          <p:attrName>style.visibility</p:attrName>
                                        </p:attrNameLst>
                                      </p:cBhvr>
                                      <p:to>
                                        <p:strVal val="visible"/>
                                      </p:to>
                                    </p:set>
                                    <p:animEffect transition="in" filter="wheel(1)">
                                      <p:cBhvr>
                                        <p:cTn id="68" dur="500"/>
                                        <p:tgtEl>
                                          <p:spTgt spid="77"/>
                                        </p:tgtEl>
                                      </p:cBhvr>
                                    </p:animEffect>
                                  </p:childTnLst>
                                </p:cTn>
                              </p:par>
                            </p:childTnLst>
                          </p:cTn>
                        </p:par>
                        <p:par>
                          <p:cTn id="69" fill="hold">
                            <p:stCondLst>
                              <p:cond delay="1500"/>
                            </p:stCondLst>
                            <p:childTnLst>
                              <p:par>
                                <p:cTn id="70" presetID="21" presetClass="entr" presetSubtype="1" fill="hold" nodeType="afterEffect">
                                  <p:stCondLst>
                                    <p:cond delay="0"/>
                                  </p:stCondLst>
                                  <p:childTnLst>
                                    <p:set>
                                      <p:cBhvr>
                                        <p:cTn id="71" dur="1" fill="hold">
                                          <p:stCondLst>
                                            <p:cond delay="0"/>
                                          </p:stCondLst>
                                        </p:cTn>
                                        <p:tgtEl>
                                          <p:spTgt spid="78"/>
                                        </p:tgtEl>
                                        <p:attrNameLst>
                                          <p:attrName>style.visibility</p:attrName>
                                        </p:attrNameLst>
                                      </p:cBhvr>
                                      <p:to>
                                        <p:strVal val="visible"/>
                                      </p:to>
                                    </p:set>
                                    <p:animEffect transition="in" filter="wheel(1)">
                                      <p:cBhvr>
                                        <p:cTn id="72" dur="500"/>
                                        <p:tgtEl>
                                          <p:spTgt spid="78"/>
                                        </p:tgtEl>
                                      </p:cBhvr>
                                    </p:animEffect>
                                  </p:childTnLst>
                                </p:cTn>
                              </p:par>
                            </p:childTnLst>
                          </p:cTn>
                        </p:par>
                        <p:par>
                          <p:cTn id="73" fill="hold">
                            <p:stCondLst>
                              <p:cond delay="2000"/>
                            </p:stCondLst>
                            <p:childTnLst>
                              <p:par>
                                <p:cTn id="74" presetID="21" presetClass="entr" presetSubtype="1" fill="hold" grpId="0" nodeType="after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wheel(1)">
                                      <p:cBhvr>
                                        <p:cTn id="7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62" grpId="0"/>
      <p:bldP spid="66" grpId="0"/>
      <p:bldP spid="73" grpId="0" animBg="1"/>
      <p:bldP spid="74" grpId="0"/>
      <p:bldP spid="75" grpId="0"/>
      <p:bldP spid="80" grpId="0"/>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170" name="Picture 2" descr="D:\Users\Ana\Dropbox\research\compsens_hdr\eg2016_presentation\images\eq6_dat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174" y="1870859"/>
            <a:ext cx="4098285" cy="941410"/>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número de diapositiva"/>
          <p:cNvSpPr>
            <a:spLocks noGrp="1"/>
          </p:cNvSpPr>
          <p:nvPr>
            <p:ph type="sldNum" sz="quarter" idx="12"/>
          </p:nvPr>
        </p:nvSpPr>
        <p:spPr>
          <a:xfrm>
            <a:off x="7943850" y="6356353"/>
            <a:ext cx="571500" cy="365125"/>
          </a:xfrm>
        </p:spPr>
        <p:txBody>
          <a:bodyPr/>
          <a:lstStyle/>
          <a:p>
            <a:fld id="{3B5F642D-6A31-4596-8C22-CC368C1BDF36}" type="slidenum">
              <a:rPr lang="de-CH" smtClean="0"/>
              <a:t>19</a:t>
            </a:fld>
            <a:endParaRPr lang="de-CH" dirty="0"/>
          </a:p>
        </p:txBody>
      </p:sp>
      <p:sp>
        <p:nvSpPr>
          <p:cNvPr id="7" name="6 CuadroTexto"/>
          <p:cNvSpPr txBox="1"/>
          <p:nvPr/>
        </p:nvSpPr>
        <p:spPr>
          <a:xfrm>
            <a:off x="503388" y="251937"/>
            <a:ext cx="7885035" cy="584775"/>
          </a:xfrm>
          <a:prstGeom prst="rect">
            <a:avLst/>
          </a:prstGeom>
          <a:noFill/>
        </p:spPr>
        <p:txBody>
          <a:bodyPr vert="horz" wrap="square" rtlCol="0">
            <a:spAutoFit/>
          </a:bodyPr>
          <a:lstStyle/>
          <a:p>
            <a:r>
              <a:rPr lang="en-US" sz="3200" b="1" dirty="0" smtClean="0"/>
              <a:t>Our approach – Convolutional Sparse Coding</a:t>
            </a:r>
            <a:endParaRPr lang="en-US" sz="3200" b="1" dirty="0"/>
          </a:p>
        </p:txBody>
      </p:sp>
      <p:sp>
        <p:nvSpPr>
          <p:cNvPr id="5" name="4 CuadroTexto"/>
          <p:cNvSpPr txBox="1"/>
          <p:nvPr/>
        </p:nvSpPr>
        <p:spPr>
          <a:xfrm>
            <a:off x="5431203" y="2002992"/>
            <a:ext cx="1881797" cy="584775"/>
          </a:xfrm>
          <a:prstGeom prst="rect">
            <a:avLst/>
          </a:prstGeom>
          <a:noFill/>
        </p:spPr>
        <p:txBody>
          <a:bodyPr wrap="none" rtlCol="0">
            <a:spAutoFit/>
          </a:bodyPr>
          <a:lstStyle/>
          <a:p>
            <a:r>
              <a:rPr lang="en-US" sz="3200" i="1" dirty="0" smtClean="0"/>
              <a:t>Data term</a:t>
            </a:r>
            <a:endParaRPr lang="en-US" sz="3200" i="1" dirty="0"/>
          </a:p>
        </p:txBody>
      </p:sp>
      <p:sp>
        <p:nvSpPr>
          <p:cNvPr id="27" name="26 Rectángulo"/>
          <p:cNvSpPr/>
          <p:nvPr/>
        </p:nvSpPr>
        <p:spPr>
          <a:xfrm>
            <a:off x="2619632" y="1806551"/>
            <a:ext cx="2706129" cy="1035106"/>
          </a:xfrm>
          <a:prstGeom prst="rect">
            <a:avLst/>
          </a:prstGeom>
          <a:noFill/>
          <a:ln w="25400">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34 Rectángulo"/>
          <p:cNvSpPr/>
          <p:nvPr/>
        </p:nvSpPr>
        <p:spPr>
          <a:xfrm>
            <a:off x="2411666" y="4260383"/>
            <a:ext cx="5101585" cy="1900165"/>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41 Conector recto de flecha"/>
          <p:cNvCxnSpPr/>
          <p:nvPr/>
        </p:nvCxnSpPr>
        <p:spPr>
          <a:xfrm flipV="1">
            <a:off x="3726468" y="2542073"/>
            <a:ext cx="0" cy="397279"/>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3" name="42 Conector recto de flecha"/>
          <p:cNvCxnSpPr/>
          <p:nvPr/>
        </p:nvCxnSpPr>
        <p:spPr>
          <a:xfrm flipV="1">
            <a:off x="4346575" y="2546084"/>
            <a:ext cx="1" cy="426261"/>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4" name="43 CuadroTexto"/>
          <p:cNvSpPr txBox="1"/>
          <p:nvPr/>
        </p:nvSpPr>
        <p:spPr>
          <a:xfrm>
            <a:off x="2458257" y="2890905"/>
            <a:ext cx="1648785" cy="400110"/>
          </a:xfrm>
          <a:prstGeom prst="rect">
            <a:avLst/>
          </a:prstGeom>
          <a:noFill/>
        </p:spPr>
        <p:txBody>
          <a:bodyPr wrap="none" rtlCol="0">
            <a:spAutoFit/>
          </a:bodyPr>
          <a:lstStyle/>
          <a:p>
            <a:r>
              <a:rPr lang="en-US" sz="2000" b="1" dirty="0" smtClean="0">
                <a:solidFill>
                  <a:schemeClr val="accent2"/>
                </a:solidFill>
              </a:rPr>
              <a:t>Trained filters</a:t>
            </a:r>
            <a:endParaRPr lang="en-US" sz="2000" b="1" dirty="0">
              <a:solidFill>
                <a:schemeClr val="accent2"/>
              </a:solidFill>
            </a:endParaRPr>
          </a:p>
        </p:txBody>
      </p:sp>
      <p:sp>
        <p:nvSpPr>
          <p:cNvPr id="45" name="44 CuadroTexto"/>
          <p:cNvSpPr txBox="1"/>
          <p:nvPr/>
        </p:nvSpPr>
        <p:spPr>
          <a:xfrm>
            <a:off x="4051006" y="2879693"/>
            <a:ext cx="1523559" cy="400110"/>
          </a:xfrm>
          <a:prstGeom prst="rect">
            <a:avLst/>
          </a:prstGeom>
          <a:noFill/>
        </p:spPr>
        <p:txBody>
          <a:bodyPr wrap="none" rtlCol="0">
            <a:spAutoFit/>
          </a:bodyPr>
          <a:lstStyle/>
          <a:p>
            <a:r>
              <a:rPr lang="en-US" sz="2000" b="1" dirty="0" smtClean="0">
                <a:solidFill>
                  <a:schemeClr val="accent2"/>
                </a:solidFill>
              </a:rPr>
              <a:t>Sparse maps</a:t>
            </a:r>
            <a:endParaRPr lang="en-US" sz="2000" b="1" dirty="0">
              <a:solidFill>
                <a:schemeClr val="accent2"/>
              </a:solidFill>
            </a:endParaRPr>
          </a:p>
        </p:txBody>
      </p:sp>
      <p:cxnSp>
        <p:nvCxnSpPr>
          <p:cNvPr id="46" name="45 Conector recto de flecha"/>
          <p:cNvCxnSpPr/>
          <p:nvPr/>
        </p:nvCxnSpPr>
        <p:spPr>
          <a:xfrm>
            <a:off x="2996489" y="1762953"/>
            <a:ext cx="0" cy="302897"/>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7" name="46 CuadroTexto"/>
          <p:cNvSpPr txBox="1"/>
          <p:nvPr/>
        </p:nvSpPr>
        <p:spPr>
          <a:xfrm>
            <a:off x="1884854" y="1383145"/>
            <a:ext cx="1537600" cy="400110"/>
          </a:xfrm>
          <a:prstGeom prst="rect">
            <a:avLst/>
          </a:prstGeom>
          <a:noFill/>
        </p:spPr>
        <p:txBody>
          <a:bodyPr wrap="none" rtlCol="0">
            <a:spAutoFit/>
          </a:bodyPr>
          <a:lstStyle/>
          <a:p>
            <a:r>
              <a:rPr lang="en-US" sz="2000" b="1" dirty="0" smtClean="0">
                <a:solidFill>
                  <a:schemeClr val="accent2"/>
                </a:solidFill>
              </a:rPr>
              <a:t>Coding mask</a:t>
            </a:r>
            <a:endParaRPr lang="en-US" sz="2000" b="1" dirty="0">
              <a:solidFill>
                <a:schemeClr val="accent2"/>
              </a:solidFill>
            </a:endParaRPr>
          </a:p>
        </p:txBody>
      </p:sp>
      <p:pic>
        <p:nvPicPr>
          <p:cNvPr id="65" name="Picture 2" descr="D:\Users\Ana\Dropbox\research\compsens_hdr\eg2016_presentation\images\eq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5482" y="4724886"/>
            <a:ext cx="3060271" cy="1161983"/>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65 Conector recto de flecha"/>
          <p:cNvCxnSpPr/>
          <p:nvPr/>
        </p:nvCxnSpPr>
        <p:spPr>
          <a:xfrm>
            <a:off x="4973751" y="4890894"/>
            <a:ext cx="1" cy="172776"/>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67" name="66 Conector recto de flecha"/>
          <p:cNvCxnSpPr/>
          <p:nvPr/>
        </p:nvCxnSpPr>
        <p:spPr>
          <a:xfrm flipH="1">
            <a:off x="5804245" y="5039067"/>
            <a:ext cx="183389" cy="141746"/>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68" name="67 CuadroTexto"/>
          <p:cNvSpPr txBox="1"/>
          <p:nvPr/>
        </p:nvSpPr>
        <p:spPr>
          <a:xfrm>
            <a:off x="4680403" y="4537551"/>
            <a:ext cx="1648785" cy="400110"/>
          </a:xfrm>
          <a:prstGeom prst="rect">
            <a:avLst/>
          </a:prstGeom>
          <a:noFill/>
        </p:spPr>
        <p:txBody>
          <a:bodyPr wrap="none" rtlCol="0">
            <a:spAutoFit/>
          </a:bodyPr>
          <a:lstStyle/>
          <a:p>
            <a:r>
              <a:rPr lang="en-US" sz="2000" b="1" dirty="0" smtClean="0">
                <a:solidFill>
                  <a:schemeClr val="accent2"/>
                </a:solidFill>
              </a:rPr>
              <a:t>Trained filters</a:t>
            </a:r>
            <a:endParaRPr lang="en-US" sz="2000" b="1" dirty="0">
              <a:solidFill>
                <a:schemeClr val="accent2"/>
              </a:solidFill>
            </a:endParaRPr>
          </a:p>
        </p:txBody>
      </p:sp>
      <p:sp>
        <p:nvSpPr>
          <p:cNvPr id="69" name="68 CuadroTexto"/>
          <p:cNvSpPr txBox="1"/>
          <p:nvPr/>
        </p:nvSpPr>
        <p:spPr>
          <a:xfrm>
            <a:off x="5989692" y="4810356"/>
            <a:ext cx="1523559" cy="400110"/>
          </a:xfrm>
          <a:prstGeom prst="rect">
            <a:avLst/>
          </a:prstGeom>
          <a:noFill/>
        </p:spPr>
        <p:txBody>
          <a:bodyPr wrap="none" rtlCol="0">
            <a:spAutoFit/>
          </a:bodyPr>
          <a:lstStyle/>
          <a:p>
            <a:r>
              <a:rPr lang="en-US" sz="2000" b="1" dirty="0" smtClean="0">
                <a:solidFill>
                  <a:schemeClr val="accent2"/>
                </a:solidFill>
              </a:rPr>
              <a:t>Sparse maps</a:t>
            </a:r>
            <a:endParaRPr lang="en-US" sz="2000" b="1" dirty="0">
              <a:solidFill>
                <a:schemeClr val="accent2"/>
              </a:solidFill>
            </a:endParaRPr>
          </a:p>
        </p:txBody>
      </p:sp>
      <p:cxnSp>
        <p:nvCxnSpPr>
          <p:cNvPr id="70" name="69 Conector recto de flecha"/>
          <p:cNvCxnSpPr/>
          <p:nvPr/>
        </p:nvCxnSpPr>
        <p:spPr>
          <a:xfrm>
            <a:off x="3967056" y="4907569"/>
            <a:ext cx="0" cy="198880"/>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71" name="70 CuadroTexto"/>
          <p:cNvSpPr txBox="1"/>
          <p:nvPr/>
        </p:nvSpPr>
        <p:spPr>
          <a:xfrm>
            <a:off x="2855421" y="4527761"/>
            <a:ext cx="1537600" cy="400110"/>
          </a:xfrm>
          <a:prstGeom prst="rect">
            <a:avLst/>
          </a:prstGeom>
          <a:noFill/>
        </p:spPr>
        <p:txBody>
          <a:bodyPr wrap="none" rtlCol="0">
            <a:spAutoFit/>
          </a:bodyPr>
          <a:lstStyle/>
          <a:p>
            <a:r>
              <a:rPr lang="en-US" sz="2000" b="1" dirty="0" smtClean="0">
                <a:solidFill>
                  <a:schemeClr val="accent2"/>
                </a:solidFill>
              </a:rPr>
              <a:t>Coding mask</a:t>
            </a:r>
            <a:endParaRPr lang="en-US" sz="2000" b="1" dirty="0">
              <a:solidFill>
                <a:schemeClr val="accent2"/>
              </a:solidFill>
            </a:endParaRPr>
          </a:p>
        </p:txBody>
      </p:sp>
      <p:pic>
        <p:nvPicPr>
          <p:cNvPr id="72" name="71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2599" y="5619540"/>
            <a:ext cx="385823" cy="383442"/>
          </a:xfrm>
          <a:prstGeom prst="rect">
            <a:avLst/>
          </a:prstGeom>
        </p:spPr>
      </p:pic>
      <p:pic>
        <p:nvPicPr>
          <p:cNvPr id="73" name="72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9844" y="5619540"/>
            <a:ext cx="385823" cy="383442"/>
          </a:xfrm>
          <a:prstGeom prst="rect">
            <a:avLst/>
          </a:prstGeom>
        </p:spPr>
      </p:pic>
      <p:pic>
        <p:nvPicPr>
          <p:cNvPr id="74" name="73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3757" y="5633938"/>
            <a:ext cx="385823" cy="383442"/>
          </a:xfrm>
          <a:prstGeom prst="rect">
            <a:avLst/>
          </a:prstGeom>
        </p:spPr>
      </p:pic>
      <p:sp>
        <p:nvSpPr>
          <p:cNvPr id="75" name="74 CuadroTexto"/>
          <p:cNvSpPr txBox="1"/>
          <p:nvPr/>
        </p:nvSpPr>
        <p:spPr>
          <a:xfrm>
            <a:off x="5469543" y="5558044"/>
            <a:ext cx="518091" cy="523220"/>
          </a:xfrm>
          <a:prstGeom prst="rect">
            <a:avLst/>
          </a:prstGeom>
          <a:noFill/>
        </p:spPr>
        <p:txBody>
          <a:bodyPr wrap="none" rtlCol="0">
            <a:spAutoFit/>
          </a:bodyPr>
          <a:lstStyle/>
          <a:p>
            <a:r>
              <a:rPr lang="en-US" sz="2800" b="1" dirty="0" smtClean="0">
                <a:solidFill>
                  <a:srgbClr val="FF0000"/>
                </a:solidFill>
              </a:rPr>
              <a:t>¿?</a:t>
            </a:r>
            <a:endParaRPr lang="en-US" sz="2800" b="1" dirty="0">
              <a:solidFill>
                <a:srgbClr val="FF0000"/>
              </a:solidFill>
            </a:endParaRPr>
          </a:p>
        </p:txBody>
      </p:sp>
    </p:spTree>
    <p:extLst>
      <p:ext uri="{BB962C8B-B14F-4D97-AF65-F5344CB8AC3E}">
        <p14:creationId xmlns:p14="http://schemas.microsoft.com/office/powerpoint/2010/main" val="130092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par>
                                <p:cTn id="26" presetID="10" presetClass="entr" presetSubtype="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par>
                                <p:cTn id="32" presetID="10" presetClass="exit" presetSubtype="0" fill="hold" grpId="0" nodeType="with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65"/>
                                        </p:tgtEl>
                                      </p:cBhvr>
                                    </p:animEffect>
                                    <p:set>
                                      <p:cBhvr>
                                        <p:cTn id="37" dur="1" fill="hold">
                                          <p:stCondLst>
                                            <p:cond delay="499"/>
                                          </p:stCondLst>
                                        </p:cTn>
                                        <p:tgtEl>
                                          <p:spTgt spid="65"/>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66"/>
                                        </p:tgtEl>
                                      </p:cBhvr>
                                    </p:animEffect>
                                    <p:set>
                                      <p:cBhvr>
                                        <p:cTn id="40" dur="1" fill="hold">
                                          <p:stCondLst>
                                            <p:cond delay="499"/>
                                          </p:stCondLst>
                                        </p:cTn>
                                        <p:tgtEl>
                                          <p:spTgt spid="6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67"/>
                                        </p:tgtEl>
                                      </p:cBhvr>
                                    </p:animEffect>
                                    <p:set>
                                      <p:cBhvr>
                                        <p:cTn id="43" dur="1" fill="hold">
                                          <p:stCondLst>
                                            <p:cond delay="499"/>
                                          </p:stCondLst>
                                        </p:cTn>
                                        <p:tgtEl>
                                          <p:spTgt spid="67"/>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68"/>
                                        </p:tgtEl>
                                      </p:cBhvr>
                                    </p:animEffect>
                                    <p:set>
                                      <p:cBhvr>
                                        <p:cTn id="46" dur="1" fill="hold">
                                          <p:stCondLst>
                                            <p:cond delay="499"/>
                                          </p:stCondLst>
                                        </p:cTn>
                                        <p:tgtEl>
                                          <p:spTgt spid="68"/>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69"/>
                                        </p:tgtEl>
                                      </p:cBhvr>
                                    </p:animEffect>
                                    <p:set>
                                      <p:cBhvr>
                                        <p:cTn id="49" dur="1" fill="hold">
                                          <p:stCondLst>
                                            <p:cond delay="499"/>
                                          </p:stCondLst>
                                        </p:cTn>
                                        <p:tgtEl>
                                          <p:spTgt spid="6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70"/>
                                        </p:tgtEl>
                                      </p:cBhvr>
                                    </p:animEffect>
                                    <p:set>
                                      <p:cBhvr>
                                        <p:cTn id="52" dur="1" fill="hold">
                                          <p:stCondLst>
                                            <p:cond delay="499"/>
                                          </p:stCondLst>
                                        </p:cTn>
                                        <p:tgtEl>
                                          <p:spTgt spid="70"/>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71"/>
                                        </p:tgtEl>
                                      </p:cBhvr>
                                    </p:animEffect>
                                    <p:set>
                                      <p:cBhvr>
                                        <p:cTn id="55" dur="1" fill="hold">
                                          <p:stCondLst>
                                            <p:cond delay="499"/>
                                          </p:stCondLst>
                                        </p:cTn>
                                        <p:tgtEl>
                                          <p:spTgt spid="7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73"/>
                                        </p:tgtEl>
                                      </p:cBhvr>
                                    </p:animEffect>
                                    <p:set>
                                      <p:cBhvr>
                                        <p:cTn id="61" dur="1" fill="hold">
                                          <p:stCondLst>
                                            <p:cond delay="499"/>
                                          </p:stCondLst>
                                        </p:cTn>
                                        <p:tgtEl>
                                          <p:spTgt spid="7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74"/>
                                        </p:tgtEl>
                                      </p:cBhvr>
                                    </p:animEffect>
                                    <p:set>
                                      <p:cBhvr>
                                        <p:cTn id="64" dur="1" fill="hold">
                                          <p:stCondLst>
                                            <p:cond delay="499"/>
                                          </p:stCondLst>
                                        </p:cTn>
                                        <p:tgtEl>
                                          <p:spTgt spid="74"/>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75"/>
                                        </p:tgtEl>
                                      </p:cBhvr>
                                    </p:animEffect>
                                    <p:set>
                                      <p:cBhvr>
                                        <p:cTn id="67" dur="1" fill="hold">
                                          <p:stCondLst>
                                            <p:cond delay="4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animBg="1"/>
      <p:bldP spid="35" grpId="0" animBg="1"/>
      <p:bldP spid="44" grpId="0"/>
      <p:bldP spid="45" grpId="0"/>
      <p:bldP spid="47" grpId="0"/>
      <p:bldP spid="68" grpId="0"/>
      <p:bldP spid="69" grpId="0"/>
      <p:bldP spid="71" grpId="0"/>
      <p:bldP spid="7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2</a:t>
            </a:fld>
            <a:endParaRPr lang="de-CH" dirty="0"/>
          </a:p>
        </p:txBody>
      </p:sp>
      <p:pic>
        <p:nvPicPr>
          <p:cNvPr id="5" name="Imagen 5"/>
          <p:cNvPicPr>
            <a:picLocks noChangeAspect="1"/>
          </p:cNvPicPr>
          <p:nvPr/>
        </p:nvPicPr>
        <p:blipFill>
          <a:blip r:embed="rId4"/>
          <a:stretch>
            <a:fillRect/>
          </a:stretch>
        </p:blipFill>
        <p:spPr>
          <a:xfrm>
            <a:off x="657400" y="2081778"/>
            <a:ext cx="3591806" cy="3600430"/>
          </a:xfrm>
          <a:prstGeom prst="rect">
            <a:avLst/>
          </a:prstGeom>
          <a:effectLst>
            <a:outerShdw blurRad="50800" dist="38100" dir="2700000" algn="tl" rotWithShape="0">
              <a:prstClr val="black">
                <a:alpha val="40000"/>
              </a:prstClr>
            </a:outerShdw>
          </a:effectLst>
        </p:spPr>
      </p:pic>
      <p:grpSp>
        <p:nvGrpSpPr>
          <p:cNvPr id="7" name="Group 58"/>
          <p:cNvGrpSpPr>
            <a:grpSpLocks/>
          </p:cNvGrpSpPr>
          <p:nvPr/>
        </p:nvGrpSpPr>
        <p:grpSpPr bwMode="auto">
          <a:xfrm>
            <a:off x="1301527" y="1052612"/>
            <a:ext cx="2617787" cy="369887"/>
            <a:chOff x="129" y="935"/>
            <a:chExt cx="1649" cy="233"/>
          </a:xfrm>
        </p:grpSpPr>
        <p:grpSp>
          <p:nvGrpSpPr>
            <p:cNvPr id="8" name="Group 10"/>
            <p:cNvGrpSpPr>
              <a:grpSpLocks/>
            </p:cNvGrpSpPr>
            <p:nvPr/>
          </p:nvGrpSpPr>
          <p:grpSpPr bwMode="auto">
            <a:xfrm>
              <a:off x="214" y="1076"/>
              <a:ext cx="1564" cy="92"/>
              <a:chOff x="214" y="1076"/>
              <a:chExt cx="1564" cy="92"/>
            </a:xfrm>
          </p:grpSpPr>
          <p:sp>
            <p:nvSpPr>
              <p:cNvPr id="14" name="Line 11"/>
              <p:cNvSpPr>
                <a:spLocks noChangeShapeType="1"/>
              </p:cNvSpPr>
              <p:nvPr/>
            </p:nvSpPr>
            <p:spPr bwMode="auto">
              <a:xfrm>
                <a:off x="214" y="1126"/>
                <a:ext cx="1564" cy="0"/>
              </a:xfrm>
              <a:prstGeom prst="line">
                <a:avLst/>
              </a:prstGeom>
              <a:noFill/>
              <a:ln w="9525">
                <a:solidFill>
                  <a:srgbClr val="0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Line 12"/>
              <p:cNvSpPr>
                <a:spLocks noChangeShapeType="1"/>
              </p:cNvSpPr>
              <p:nvPr/>
            </p:nvSpPr>
            <p:spPr bwMode="auto">
              <a:xfrm>
                <a:off x="239" y="1077"/>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Line 13"/>
              <p:cNvSpPr>
                <a:spLocks noChangeShapeType="1"/>
              </p:cNvSpPr>
              <p:nvPr/>
            </p:nvSpPr>
            <p:spPr bwMode="auto">
              <a:xfrm>
                <a:off x="420"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Line 14"/>
              <p:cNvSpPr>
                <a:spLocks noChangeShapeType="1"/>
              </p:cNvSpPr>
              <p:nvPr/>
            </p:nvSpPr>
            <p:spPr bwMode="auto">
              <a:xfrm>
                <a:off x="602"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Line 15"/>
              <p:cNvSpPr>
                <a:spLocks noChangeShapeType="1"/>
              </p:cNvSpPr>
              <p:nvPr/>
            </p:nvSpPr>
            <p:spPr bwMode="auto">
              <a:xfrm>
                <a:off x="783"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Line 16"/>
              <p:cNvSpPr>
                <a:spLocks noChangeShapeType="1"/>
              </p:cNvSpPr>
              <p:nvPr/>
            </p:nvSpPr>
            <p:spPr bwMode="auto">
              <a:xfrm>
                <a:off x="964"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Line 17"/>
              <p:cNvSpPr>
                <a:spLocks noChangeShapeType="1"/>
              </p:cNvSpPr>
              <p:nvPr/>
            </p:nvSpPr>
            <p:spPr bwMode="auto">
              <a:xfrm>
                <a:off x="1146"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Line 18"/>
              <p:cNvSpPr>
                <a:spLocks noChangeShapeType="1"/>
              </p:cNvSpPr>
              <p:nvPr/>
            </p:nvSpPr>
            <p:spPr bwMode="auto">
              <a:xfrm>
                <a:off x="1327"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Line 19"/>
              <p:cNvSpPr>
                <a:spLocks noChangeShapeType="1"/>
              </p:cNvSpPr>
              <p:nvPr/>
            </p:nvSpPr>
            <p:spPr bwMode="auto">
              <a:xfrm>
                <a:off x="1508"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Line 20"/>
              <p:cNvSpPr>
                <a:spLocks noChangeShapeType="1"/>
              </p:cNvSpPr>
              <p:nvPr/>
            </p:nvSpPr>
            <p:spPr bwMode="auto">
              <a:xfrm>
                <a:off x="1690"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 name="Text Box 21"/>
            <p:cNvSpPr txBox="1">
              <a:spLocks noChangeArrowheads="1"/>
            </p:cNvSpPr>
            <p:nvPr/>
          </p:nvSpPr>
          <p:spPr bwMode="auto">
            <a:xfrm>
              <a:off x="129" y="937"/>
              <a:ext cx="18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s-ES" sz="10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-3</a:t>
              </a:r>
              <a:endParaRPr kumimoji="0" lang="es-ES" altLang="es-ES" sz="1000" b="0" i="0" u="none" strike="noStrike" kern="0" cap="none" spc="0" normalizeH="0" baseline="3000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 Box 22"/>
            <p:cNvSpPr txBox="1">
              <a:spLocks noChangeArrowheads="1"/>
            </p:cNvSpPr>
            <p:nvPr/>
          </p:nvSpPr>
          <p:spPr bwMode="auto">
            <a:xfrm>
              <a:off x="322" y="935"/>
              <a:ext cx="18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s-ES" sz="10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-2</a:t>
              </a:r>
              <a:endParaRPr kumimoji="0" lang="es-ES" altLang="es-ES" sz="1000" b="0" i="0" u="none" strike="noStrike" kern="0" cap="none" spc="0" normalizeH="0" baseline="3000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ext Box 23"/>
            <p:cNvSpPr txBox="1">
              <a:spLocks noChangeArrowheads="1"/>
            </p:cNvSpPr>
            <p:nvPr/>
          </p:nvSpPr>
          <p:spPr bwMode="auto">
            <a:xfrm>
              <a:off x="492" y="935"/>
              <a:ext cx="18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s-ES" sz="10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-1</a:t>
              </a:r>
              <a:endParaRPr kumimoji="0" lang="es-ES" altLang="es-ES" sz="1000" b="0" i="0" u="none" strike="noStrike" kern="0" cap="none" spc="0" normalizeH="0" baseline="3000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Text Box 24"/>
            <p:cNvSpPr txBox="1">
              <a:spLocks noChangeArrowheads="1"/>
            </p:cNvSpPr>
            <p:nvPr/>
          </p:nvSpPr>
          <p:spPr bwMode="auto">
            <a:xfrm>
              <a:off x="1611" y="935"/>
              <a:ext cx="16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s-ES" sz="10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5</a:t>
              </a:r>
              <a:endParaRPr kumimoji="0" lang="es-ES" altLang="es-ES" sz="1000" b="0" i="0" u="none" strike="noStrike" kern="0" cap="none" spc="0" normalizeH="0" baseline="3000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 Box 25"/>
            <p:cNvSpPr txBox="1">
              <a:spLocks noChangeArrowheads="1"/>
            </p:cNvSpPr>
            <p:nvPr/>
          </p:nvSpPr>
          <p:spPr bwMode="auto">
            <a:xfrm>
              <a:off x="703" y="935"/>
              <a:ext cx="16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s-ES" sz="10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0</a:t>
              </a:r>
              <a:endParaRPr kumimoji="0" lang="es-ES" altLang="es-ES" sz="1000" b="0" i="0" u="none" strike="noStrike" kern="0" cap="none" spc="0" normalizeH="0" baseline="30000" noProof="0" smtClean="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4" name="Group 60"/>
          <p:cNvGrpSpPr>
            <a:grpSpLocks/>
          </p:cNvGrpSpPr>
          <p:nvPr/>
        </p:nvGrpSpPr>
        <p:grpSpPr bwMode="auto">
          <a:xfrm>
            <a:off x="2428652" y="1405037"/>
            <a:ext cx="1368425" cy="577850"/>
            <a:chOff x="839" y="1157"/>
            <a:chExt cx="862" cy="364"/>
          </a:xfrm>
        </p:grpSpPr>
        <p:grpSp>
          <p:nvGrpSpPr>
            <p:cNvPr id="25" name="Group 26"/>
            <p:cNvGrpSpPr>
              <a:grpSpLocks/>
            </p:cNvGrpSpPr>
            <p:nvPr/>
          </p:nvGrpSpPr>
          <p:grpSpPr bwMode="auto">
            <a:xfrm>
              <a:off x="839" y="1157"/>
              <a:ext cx="862" cy="46"/>
              <a:chOff x="839" y="1207"/>
              <a:chExt cx="862" cy="46"/>
            </a:xfrm>
          </p:grpSpPr>
          <p:sp>
            <p:nvSpPr>
              <p:cNvPr id="27" name="Rectangle 27"/>
              <p:cNvSpPr>
                <a:spLocks noChangeArrowheads="1"/>
              </p:cNvSpPr>
              <p:nvPr/>
            </p:nvSpPr>
            <p:spPr bwMode="auto">
              <a:xfrm>
                <a:off x="839" y="1207"/>
                <a:ext cx="862" cy="46"/>
              </a:xfrm>
              <a:prstGeom prst="rect">
                <a:avLst/>
              </a:pr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Rectangle 28"/>
              <p:cNvSpPr>
                <a:spLocks noChangeArrowheads="1"/>
              </p:cNvSpPr>
              <p:nvPr/>
            </p:nvSpPr>
            <p:spPr bwMode="auto">
              <a:xfrm>
                <a:off x="861" y="1207"/>
                <a:ext cx="816" cy="2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6" name="AutoShape 29" descr="2855661699_9fcf338712"/>
            <p:cNvSpPr>
              <a:spLocks noChangeArrowheads="1"/>
            </p:cNvSpPr>
            <p:nvPr/>
          </p:nvSpPr>
          <p:spPr bwMode="auto">
            <a:xfrm>
              <a:off x="1066" y="1235"/>
              <a:ext cx="408" cy="286"/>
            </a:xfrm>
            <a:prstGeom prst="roundRect">
              <a:avLst>
                <a:gd name="adj" fmla="val 16667"/>
              </a:avLst>
            </a:prstGeom>
            <a:blipFill dpi="0" rotWithShape="1">
              <a:blip r:embed="rId5"/>
              <a:srcRect/>
              <a:stretch>
                <a:fillRect/>
              </a:stretch>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9" name="Group 59"/>
          <p:cNvGrpSpPr>
            <a:grpSpLocks/>
          </p:cNvGrpSpPr>
          <p:nvPr/>
        </p:nvGrpSpPr>
        <p:grpSpPr bwMode="auto">
          <a:xfrm>
            <a:off x="2519139" y="836712"/>
            <a:ext cx="647700" cy="428625"/>
            <a:chOff x="896" y="799"/>
            <a:chExt cx="408" cy="270"/>
          </a:xfrm>
        </p:grpSpPr>
        <p:grpSp>
          <p:nvGrpSpPr>
            <p:cNvPr id="30" name="Group 7"/>
            <p:cNvGrpSpPr>
              <a:grpSpLocks/>
            </p:cNvGrpSpPr>
            <p:nvPr/>
          </p:nvGrpSpPr>
          <p:grpSpPr bwMode="auto">
            <a:xfrm>
              <a:off x="896" y="1022"/>
              <a:ext cx="408" cy="47"/>
              <a:chOff x="3190" y="1023"/>
              <a:chExt cx="408" cy="47"/>
            </a:xfrm>
          </p:grpSpPr>
          <p:sp>
            <p:nvSpPr>
              <p:cNvPr id="32" name="Rectangle 8"/>
              <p:cNvSpPr>
                <a:spLocks noChangeArrowheads="1"/>
              </p:cNvSpPr>
              <p:nvPr/>
            </p:nvSpPr>
            <p:spPr bwMode="auto">
              <a:xfrm>
                <a:off x="3190" y="1023"/>
                <a:ext cx="408" cy="46"/>
              </a:xfrm>
              <a:prstGeom prst="rect">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3" name="Rectangle 9"/>
              <p:cNvSpPr>
                <a:spLocks noChangeArrowheads="1"/>
              </p:cNvSpPr>
              <p:nvPr/>
            </p:nvSpPr>
            <p:spPr bwMode="auto">
              <a:xfrm>
                <a:off x="3212" y="1047"/>
                <a:ext cx="363" cy="2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1" name="AutoShape 30" descr="Canon_Eos_1000D_1"/>
            <p:cNvSpPr>
              <a:spLocks noChangeArrowheads="1"/>
            </p:cNvSpPr>
            <p:nvPr/>
          </p:nvSpPr>
          <p:spPr bwMode="auto">
            <a:xfrm>
              <a:off x="983" y="799"/>
              <a:ext cx="227" cy="206"/>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3" name="Text Box 57"/>
          <p:cNvSpPr txBox="1">
            <a:spLocks noChangeArrowheads="1"/>
          </p:cNvSpPr>
          <p:nvPr/>
        </p:nvSpPr>
        <p:spPr bwMode="auto">
          <a:xfrm>
            <a:off x="3919314" y="1201063"/>
            <a:ext cx="126669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 altLang="es-ES" sz="1200" dirty="0" smtClean="0">
                <a:solidFill>
                  <a:srgbClr val="000000"/>
                </a:solidFill>
                <a:latin typeface="Arial" panose="020B0604020202020204" pitchFamily="34" charset="0"/>
                <a:cs typeface="Arial" panose="020B0604020202020204" pitchFamily="34" charset="0"/>
              </a:rPr>
              <a:t>log10(</a:t>
            </a:r>
            <a:r>
              <a:rPr lang="es-ES" altLang="es-ES" sz="1200" i="1" dirty="0" smtClean="0">
                <a:solidFill>
                  <a:srgbClr val="000000"/>
                </a:solidFill>
                <a:latin typeface="Arial" panose="020B0604020202020204" pitchFamily="34" charset="0"/>
                <a:cs typeface="Arial" panose="020B0604020202020204" pitchFamily="34" charset="0"/>
              </a:rPr>
              <a:t>L) </a:t>
            </a:r>
            <a:r>
              <a:rPr lang="es-ES" altLang="es-ES" sz="1200" dirty="0" smtClean="0">
                <a:solidFill>
                  <a:srgbClr val="000000"/>
                </a:solidFill>
                <a:latin typeface="Arial" panose="020B0604020202020204" pitchFamily="34" charset="0"/>
                <a:cs typeface="Arial" panose="020B0604020202020204" pitchFamily="34" charset="0"/>
              </a:rPr>
              <a:t>[cd/m</a:t>
            </a:r>
            <a:r>
              <a:rPr lang="es-ES" altLang="es-ES" sz="1200" baseline="30000" dirty="0" smtClean="0">
                <a:solidFill>
                  <a:srgbClr val="000000"/>
                </a:solidFill>
                <a:latin typeface="Arial" panose="020B0604020202020204" pitchFamily="34" charset="0"/>
                <a:cs typeface="Arial" panose="020B0604020202020204" pitchFamily="34" charset="0"/>
              </a:rPr>
              <a:t>2</a:t>
            </a:r>
            <a:r>
              <a:rPr lang="es-ES" altLang="es-ES" sz="1200" dirty="0" smtClean="0">
                <a:solidFill>
                  <a:srgbClr val="000000"/>
                </a:solidFill>
                <a:latin typeface="Arial" panose="020B0604020202020204" pitchFamily="34" charset="0"/>
                <a:cs typeface="Arial" panose="020B0604020202020204" pitchFamily="34" charset="0"/>
              </a:rPr>
              <a:t>]</a:t>
            </a:r>
          </a:p>
        </p:txBody>
      </p:sp>
      <p:sp>
        <p:nvSpPr>
          <p:cNvPr id="64" name="63 CuadroTexto"/>
          <p:cNvSpPr txBox="1"/>
          <p:nvPr/>
        </p:nvSpPr>
        <p:spPr>
          <a:xfrm>
            <a:off x="503389" y="251937"/>
            <a:ext cx="2123700" cy="584775"/>
          </a:xfrm>
          <a:prstGeom prst="rect">
            <a:avLst/>
          </a:prstGeom>
          <a:noFill/>
        </p:spPr>
        <p:txBody>
          <a:bodyPr vert="horz" wrap="square" rtlCol="0">
            <a:spAutoFit/>
          </a:bodyPr>
          <a:lstStyle/>
          <a:p>
            <a:r>
              <a:rPr lang="en-US" sz="3200" b="1" dirty="0" smtClean="0"/>
              <a:t>Goal</a:t>
            </a:r>
            <a:endParaRPr lang="en-US" sz="3200" b="1" dirty="0"/>
          </a:p>
        </p:txBody>
      </p:sp>
    </p:spTree>
    <p:extLst>
      <p:ext uri="{BB962C8B-B14F-4D97-AF65-F5344CB8AC3E}">
        <p14:creationId xmlns:p14="http://schemas.microsoft.com/office/powerpoint/2010/main" val="2407660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943850" y="6356353"/>
            <a:ext cx="571500" cy="365125"/>
          </a:xfrm>
        </p:spPr>
        <p:txBody>
          <a:bodyPr/>
          <a:lstStyle/>
          <a:p>
            <a:fld id="{3B5F642D-6A31-4596-8C22-CC368C1BDF36}" type="slidenum">
              <a:rPr lang="de-CH" smtClean="0"/>
              <a:t>20</a:t>
            </a:fld>
            <a:endParaRPr lang="de-CH" dirty="0"/>
          </a:p>
        </p:txBody>
      </p:sp>
      <p:sp>
        <p:nvSpPr>
          <p:cNvPr id="7" name="6 CuadroTexto"/>
          <p:cNvSpPr txBox="1"/>
          <p:nvPr/>
        </p:nvSpPr>
        <p:spPr>
          <a:xfrm>
            <a:off x="503388" y="251937"/>
            <a:ext cx="7885035" cy="584775"/>
          </a:xfrm>
          <a:prstGeom prst="rect">
            <a:avLst/>
          </a:prstGeom>
          <a:noFill/>
        </p:spPr>
        <p:txBody>
          <a:bodyPr vert="horz" wrap="square" rtlCol="0">
            <a:spAutoFit/>
          </a:bodyPr>
          <a:lstStyle/>
          <a:p>
            <a:r>
              <a:rPr lang="en-US" sz="3200" b="1" dirty="0" smtClean="0"/>
              <a:t>Our approach – Convolutional Sparse Coding</a:t>
            </a:r>
            <a:endParaRPr lang="en-US" sz="3200" b="1" dirty="0"/>
          </a:p>
        </p:txBody>
      </p:sp>
      <p:pic>
        <p:nvPicPr>
          <p:cNvPr id="42" name="Picture 3" descr="D:\Users\Ana\Dropbox\RESEARCH\CompSens_HDR\EG2016_presentation\images\eq6_dat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00" y="1859306"/>
            <a:ext cx="4753872" cy="943531"/>
          </a:xfrm>
          <a:prstGeom prst="rect">
            <a:avLst/>
          </a:prstGeom>
          <a:noFill/>
          <a:extLst>
            <a:ext uri="{909E8E84-426E-40DD-AFC4-6F175D3DCCD1}">
              <a14:hiddenFill xmlns:a14="http://schemas.microsoft.com/office/drawing/2010/main">
                <a:solidFill>
                  <a:srgbClr val="FFFFFF"/>
                </a:solidFill>
              </a14:hiddenFill>
            </a:ext>
          </a:extLst>
        </p:spPr>
      </p:pic>
      <p:sp>
        <p:nvSpPr>
          <p:cNvPr id="43" name="42 CuadroTexto"/>
          <p:cNvSpPr txBox="1"/>
          <p:nvPr/>
        </p:nvSpPr>
        <p:spPr>
          <a:xfrm>
            <a:off x="5431203" y="2002992"/>
            <a:ext cx="1881797" cy="584775"/>
          </a:xfrm>
          <a:prstGeom prst="rect">
            <a:avLst/>
          </a:prstGeom>
          <a:noFill/>
        </p:spPr>
        <p:txBody>
          <a:bodyPr wrap="none" rtlCol="0">
            <a:spAutoFit/>
          </a:bodyPr>
          <a:lstStyle/>
          <a:p>
            <a:r>
              <a:rPr lang="en-US" sz="3200" i="1" dirty="0" smtClean="0"/>
              <a:t>Data term</a:t>
            </a:r>
            <a:endParaRPr lang="en-US" sz="3200" i="1" dirty="0"/>
          </a:p>
        </p:txBody>
      </p:sp>
      <p:cxnSp>
        <p:nvCxnSpPr>
          <p:cNvPr id="44" name="43 Conector recto de flecha"/>
          <p:cNvCxnSpPr/>
          <p:nvPr/>
        </p:nvCxnSpPr>
        <p:spPr>
          <a:xfrm>
            <a:off x="2972064" y="1405231"/>
            <a:ext cx="0" cy="683490"/>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5" name="44 CuadroTexto"/>
          <p:cNvSpPr txBox="1"/>
          <p:nvPr/>
        </p:nvSpPr>
        <p:spPr>
          <a:xfrm>
            <a:off x="2044619" y="1052227"/>
            <a:ext cx="1751185" cy="369332"/>
          </a:xfrm>
          <a:prstGeom prst="rect">
            <a:avLst/>
          </a:prstGeom>
          <a:noFill/>
        </p:spPr>
        <p:txBody>
          <a:bodyPr wrap="none" rtlCol="0">
            <a:spAutoFit/>
          </a:bodyPr>
          <a:lstStyle/>
          <a:p>
            <a:r>
              <a:rPr lang="en-US" b="1" dirty="0" smtClean="0">
                <a:solidFill>
                  <a:schemeClr val="accent2"/>
                </a:solidFill>
              </a:rPr>
              <a:t>Corrupted pixels</a:t>
            </a:r>
            <a:endParaRPr lang="en-US" b="1" dirty="0">
              <a:solidFill>
                <a:schemeClr val="accent2"/>
              </a:solidFill>
            </a:endParaRPr>
          </a:p>
        </p:txBody>
      </p:sp>
      <p:cxnSp>
        <p:nvCxnSpPr>
          <p:cNvPr id="46" name="45 Conector recto de flecha"/>
          <p:cNvCxnSpPr/>
          <p:nvPr/>
        </p:nvCxnSpPr>
        <p:spPr>
          <a:xfrm flipV="1">
            <a:off x="4088493" y="2548765"/>
            <a:ext cx="0" cy="282012"/>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7" name="46 Conector recto de flecha"/>
          <p:cNvCxnSpPr/>
          <p:nvPr/>
        </p:nvCxnSpPr>
        <p:spPr>
          <a:xfrm flipV="1">
            <a:off x="4655461" y="2536065"/>
            <a:ext cx="1" cy="282012"/>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8" name="47 CuadroTexto"/>
          <p:cNvSpPr txBox="1"/>
          <p:nvPr/>
        </p:nvSpPr>
        <p:spPr>
          <a:xfrm>
            <a:off x="3019547" y="2791058"/>
            <a:ext cx="1497398" cy="369332"/>
          </a:xfrm>
          <a:prstGeom prst="rect">
            <a:avLst/>
          </a:prstGeom>
          <a:noFill/>
        </p:spPr>
        <p:txBody>
          <a:bodyPr wrap="none" rtlCol="0">
            <a:spAutoFit/>
          </a:bodyPr>
          <a:lstStyle/>
          <a:p>
            <a:r>
              <a:rPr lang="en-US" b="1" dirty="0" smtClean="0">
                <a:solidFill>
                  <a:schemeClr val="accent2"/>
                </a:solidFill>
              </a:rPr>
              <a:t>Trained filters</a:t>
            </a:r>
            <a:endParaRPr lang="en-US" b="1" dirty="0">
              <a:solidFill>
                <a:schemeClr val="accent2"/>
              </a:solidFill>
            </a:endParaRPr>
          </a:p>
        </p:txBody>
      </p:sp>
      <p:sp>
        <p:nvSpPr>
          <p:cNvPr id="49" name="48 CuadroTexto"/>
          <p:cNvSpPr txBox="1"/>
          <p:nvPr/>
        </p:nvSpPr>
        <p:spPr>
          <a:xfrm>
            <a:off x="4435305" y="2778539"/>
            <a:ext cx="1384546" cy="369332"/>
          </a:xfrm>
          <a:prstGeom prst="rect">
            <a:avLst/>
          </a:prstGeom>
          <a:noFill/>
        </p:spPr>
        <p:txBody>
          <a:bodyPr wrap="none" rtlCol="0">
            <a:spAutoFit/>
          </a:bodyPr>
          <a:lstStyle/>
          <a:p>
            <a:r>
              <a:rPr lang="en-US" b="1" dirty="0" smtClean="0">
                <a:solidFill>
                  <a:schemeClr val="accent2"/>
                </a:solidFill>
              </a:rPr>
              <a:t>Sparse maps</a:t>
            </a:r>
            <a:endParaRPr lang="en-US" b="1" dirty="0">
              <a:solidFill>
                <a:schemeClr val="accent2"/>
              </a:solidFill>
            </a:endParaRPr>
          </a:p>
        </p:txBody>
      </p:sp>
      <p:cxnSp>
        <p:nvCxnSpPr>
          <p:cNvPr id="50" name="49 Conector recto de flecha"/>
          <p:cNvCxnSpPr/>
          <p:nvPr/>
        </p:nvCxnSpPr>
        <p:spPr>
          <a:xfrm>
            <a:off x="2183422" y="1756311"/>
            <a:ext cx="420916" cy="351187"/>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1" name="50 Conector recto de flecha"/>
          <p:cNvCxnSpPr/>
          <p:nvPr/>
        </p:nvCxnSpPr>
        <p:spPr>
          <a:xfrm flipH="1">
            <a:off x="3195052" y="1762952"/>
            <a:ext cx="361809" cy="345553"/>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52" name="51 CuadroTexto"/>
          <p:cNvSpPr txBox="1"/>
          <p:nvPr/>
        </p:nvSpPr>
        <p:spPr>
          <a:xfrm>
            <a:off x="959807" y="1429723"/>
            <a:ext cx="1398140" cy="369332"/>
          </a:xfrm>
          <a:prstGeom prst="rect">
            <a:avLst/>
          </a:prstGeom>
          <a:noFill/>
        </p:spPr>
        <p:txBody>
          <a:bodyPr wrap="none" rtlCol="0">
            <a:spAutoFit/>
          </a:bodyPr>
          <a:lstStyle/>
          <a:p>
            <a:r>
              <a:rPr lang="en-US" b="1" dirty="0" smtClean="0">
                <a:solidFill>
                  <a:schemeClr val="accent2"/>
                </a:solidFill>
              </a:rPr>
              <a:t>Coding mask</a:t>
            </a:r>
            <a:endParaRPr lang="en-US" b="1" dirty="0">
              <a:solidFill>
                <a:schemeClr val="accent2"/>
              </a:solidFill>
            </a:endParaRPr>
          </a:p>
        </p:txBody>
      </p:sp>
      <p:sp>
        <p:nvSpPr>
          <p:cNvPr id="53" name="52 CuadroTexto"/>
          <p:cNvSpPr txBox="1"/>
          <p:nvPr/>
        </p:nvSpPr>
        <p:spPr>
          <a:xfrm>
            <a:off x="3477875" y="1451218"/>
            <a:ext cx="522900" cy="369332"/>
          </a:xfrm>
          <a:prstGeom prst="rect">
            <a:avLst/>
          </a:prstGeom>
          <a:noFill/>
        </p:spPr>
        <p:txBody>
          <a:bodyPr wrap="none" rtlCol="0">
            <a:spAutoFit/>
          </a:bodyPr>
          <a:lstStyle/>
          <a:p>
            <a:r>
              <a:rPr lang="en-US" b="1" dirty="0" smtClean="0">
                <a:solidFill>
                  <a:schemeClr val="accent2"/>
                </a:solidFill>
              </a:rPr>
              <a:t>PSF</a:t>
            </a:r>
            <a:endParaRPr lang="en-US" b="1" dirty="0">
              <a:solidFill>
                <a:schemeClr val="accent2"/>
              </a:solidFill>
            </a:endParaRPr>
          </a:p>
        </p:txBody>
      </p:sp>
    </p:spTree>
    <p:extLst>
      <p:ext uri="{BB962C8B-B14F-4D97-AF65-F5344CB8AC3E}">
        <p14:creationId xmlns:p14="http://schemas.microsoft.com/office/powerpoint/2010/main" val="263452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943850" y="6356353"/>
            <a:ext cx="571500" cy="365125"/>
          </a:xfrm>
        </p:spPr>
        <p:txBody>
          <a:bodyPr/>
          <a:lstStyle/>
          <a:p>
            <a:fld id="{3B5F642D-6A31-4596-8C22-CC368C1BDF36}" type="slidenum">
              <a:rPr lang="de-CH" smtClean="0"/>
              <a:t>21</a:t>
            </a:fld>
            <a:endParaRPr lang="de-CH" dirty="0"/>
          </a:p>
        </p:txBody>
      </p:sp>
      <p:sp>
        <p:nvSpPr>
          <p:cNvPr id="7" name="6 CuadroTexto"/>
          <p:cNvSpPr txBox="1"/>
          <p:nvPr/>
        </p:nvSpPr>
        <p:spPr>
          <a:xfrm>
            <a:off x="503388" y="251937"/>
            <a:ext cx="7885035" cy="584775"/>
          </a:xfrm>
          <a:prstGeom prst="rect">
            <a:avLst/>
          </a:prstGeom>
          <a:noFill/>
        </p:spPr>
        <p:txBody>
          <a:bodyPr vert="horz" wrap="square" rtlCol="0">
            <a:spAutoFit/>
          </a:bodyPr>
          <a:lstStyle/>
          <a:p>
            <a:r>
              <a:rPr lang="en-US" sz="3200" b="1" dirty="0" smtClean="0"/>
              <a:t>Our approach – Convolutional Sparse Coding</a:t>
            </a:r>
            <a:endParaRPr lang="en-US" sz="3200" b="1" dirty="0"/>
          </a:p>
        </p:txBody>
      </p:sp>
      <p:pic>
        <p:nvPicPr>
          <p:cNvPr id="3074" name="Picture 2" descr="D:\Users\Ana\Dropbox\RESEARCH\CompSens_HDR\EG2016_presentation\images\eq6_sparsit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3333749"/>
            <a:ext cx="1727874" cy="88483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850479" y="3500460"/>
            <a:ext cx="1594732" cy="584775"/>
          </a:xfrm>
          <a:prstGeom prst="rect">
            <a:avLst/>
          </a:prstGeom>
          <a:noFill/>
        </p:spPr>
        <p:txBody>
          <a:bodyPr wrap="none" rtlCol="0">
            <a:spAutoFit/>
          </a:bodyPr>
          <a:lstStyle/>
          <a:p>
            <a:r>
              <a:rPr lang="en-US" sz="3200" i="1" dirty="0" smtClean="0"/>
              <a:t>Sparsity </a:t>
            </a:r>
            <a:endParaRPr lang="en-US" sz="3200" i="1" dirty="0"/>
          </a:p>
        </p:txBody>
      </p:sp>
      <p:grpSp>
        <p:nvGrpSpPr>
          <p:cNvPr id="25" name="24 Grupo"/>
          <p:cNvGrpSpPr/>
          <p:nvPr/>
        </p:nvGrpSpPr>
        <p:grpSpPr>
          <a:xfrm>
            <a:off x="7196315" y="3188036"/>
            <a:ext cx="1382571" cy="1179455"/>
            <a:chOff x="5785521" y="3537467"/>
            <a:chExt cx="1197750" cy="981179"/>
          </a:xfrm>
        </p:grpSpPr>
        <p:pic>
          <p:nvPicPr>
            <p:cNvPr id="26" name="Picture 4" descr="D:\Users\Ana\Dropbox\RESEARCH\CompSens_HDR\EG2016_presentation\images\sparse_map_fak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6231785" y="3543817"/>
              <a:ext cx="751486" cy="751486"/>
            </a:xfrm>
            <a:prstGeom prst="rect">
              <a:avLst/>
            </a:prstGeom>
            <a:noFill/>
            <a:extLst>
              <a:ext uri="{909E8E84-426E-40DD-AFC4-6F175D3DCCD1}">
                <a14:hiddenFill xmlns:a14="http://schemas.microsoft.com/office/drawing/2010/main">
                  <a:solidFill>
                    <a:srgbClr val="FFFFFF"/>
                  </a:solidFill>
                </a14:hiddenFill>
              </a:ext>
            </a:extLst>
          </p:spPr>
        </p:pic>
        <p:sp>
          <p:nvSpPr>
            <p:cNvPr id="27" name="26 Rectángulo"/>
            <p:cNvSpPr/>
            <p:nvPr/>
          </p:nvSpPr>
          <p:spPr>
            <a:xfrm>
              <a:off x="6231785" y="3537467"/>
              <a:ext cx="751486" cy="751486"/>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4" descr="D:\Users\Ana\Dropbox\RESEARCH\CompSens_HDR\EG2016_presentation\images\sparse_map_fak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001429" y="3677454"/>
              <a:ext cx="751486" cy="751486"/>
            </a:xfrm>
            <a:prstGeom prst="rect">
              <a:avLst/>
            </a:prstGeom>
            <a:noFill/>
            <a:extLst>
              <a:ext uri="{909E8E84-426E-40DD-AFC4-6F175D3DCCD1}">
                <a14:hiddenFill xmlns:a14="http://schemas.microsoft.com/office/drawing/2010/main">
                  <a:solidFill>
                    <a:srgbClr val="FFFFFF"/>
                  </a:solidFill>
                </a14:hiddenFill>
              </a:ext>
            </a:extLst>
          </p:spPr>
        </p:pic>
        <p:sp>
          <p:nvSpPr>
            <p:cNvPr id="30" name="29 Rectángulo"/>
            <p:cNvSpPr/>
            <p:nvPr/>
          </p:nvSpPr>
          <p:spPr>
            <a:xfrm>
              <a:off x="5996358" y="3663950"/>
              <a:ext cx="751486" cy="751486"/>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4" descr="D:\Users\Ana\Dropbox\RESEARCH\CompSens_HDR\EG2016_presentation\images\sparse_map_fak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8221" y="3767160"/>
              <a:ext cx="751486" cy="751486"/>
            </a:xfrm>
            <a:prstGeom prst="rect">
              <a:avLst/>
            </a:prstGeom>
            <a:noFill/>
            <a:extLst>
              <a:ext uri="{909E8E84-426E-40DD-AFC4-6F175D3DCCD1}">
                <a14:hiddenFill xmlns:a14="http://schemas.microsoft.com/office/drawing/2010/main">
                  <a:solidFill>
                    <a:srgbClr val="FFFFFF"/>
                  </a:solidFill>
                </a14:hiddenFill>
              </a:ext>
            </a:extLst>
          </p:spPr>
        </p:pic>
        <p:sp>
          <p:nvSpPr>
            <p:cNvPr id="32" name="31 Rectángulo"/>
            <p:cNvSpPr/>
            <p:nvPr/>
          </p:nvSpPr>
          <p:spPr>
            <a:xfrm>
              <a:off x="5785521" y="3767160"/>
              <a:ext cx="751486" cy="751486"/>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32 CuadroTexto"/>
          <p:cNvSpPr txBox="1"/>
          <p:nvPr/>
        </p:nvSpPr>
        <p:spPr>
          <a:xfrm>
            <a:off x="6725976" y="3538246"/>
            <a:ext cx="465192" cy="769441"/>
          </a:xfrm>
          <a:prstGeom prst="rect">
            <a:avLst/>
          </a:prstGeom>
          <a:noFill/>
        </p:spPr>
        <p:txBody>
          <a:bodyPr wrap="none" rtlCol="0">
            <a:spAutoFit/>
          </a:bodyPr>
          <a:lstStyle/>
          <a:p>
            <a:r>
              <a:rPr lang="en-US" sz="4400" dirty="0" smtClean="0"/>
              <a:t>*</a:t>
            </a:r>
            <a:endParaRPr lang="en-US" sz="4400" dirty="0"/>
          </a:p>
        </p:txBody>
      </p:sp>
      <p:pic>
        <p:nvPicPr>
          <p:cNvPr id="3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8002" y="3218754"/>
            <a:ext cx="1168987" cy="118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34 CuadroTexto"/>
          <p:cNvSpPr txBox="1"/>
          <p:nvPr/>
        </p:nvSpPr>
        <p:spPr>
          <a:xfrm>
            <a:off x="7100630" y="4392222"/>
            <a:ext cx="1523559" cy="400110"/>
          </a:xfrm>
          <a:prstGeom prst="rect">
            <a:avLst/>
          </a:prstGeom>
          <a:noFill/>
        </p:spPr>
        <p:txBody>
          <a:bodyPr wrap="none" rtlCol="0">
            <a:spAutoFit/>
          </a:bodyPr>
          <a:lstStyle/>
          <a:p>
            <a:r>
              <a:rPr lang="en-US" sz="2000" b="1" dirty="0" smtClean="0">
                <a:solidFill>
                  <a:schemeClr val="accent2"/>
                </a:solidFill>
              </a:rPr>
              <a:t>Sparse maps</a:t>
            </a:r>
            <a:endParaRPr lang="en-US" sz="2000" b="1" dirty="0">
              <a:solidFill>
                <a:schemeClr val="accent2"/>
              </a:solidFill>
            </a:endParaRPr>
          </a:p>
        </p:txBody>
      </p:sp>
      <p:sp>
        <p:nvSpPr>
          <p:cNvPr id="36" name="35 CuadroTexto"/>
          <p:cNvSpPr txBox="1"/>
          <p:nvPr/>
        </p:nvSpPr>
        <p:spPr>
          <a:xfrm>
            <a:off x="5338102" y="4406905"/>
            <a:ext cx="1648785" cy="400110"/>
          </a:xfrm>
          <a:prstGeom prst="rect">
            <a:avLst/>
          </a:prstGeom>
          <a:noFill/>
        </p:spPr>
        <p:txBody>
          <a:bodyPr wrap="none" rtlCol="0">
            <a:spAutoFit/>
          </a:bodyPr>
          <a:lstStyle/>
          <a:p>
            <a:r>
              <a:rPr lang="en-US" sz="2000" b="1" dirty="0" smtClean="0">
                <a:solidFill>
                  <a:schemeClr val="accent2"/>
                </a:solidFill>
              </a:rPr>
              <a:t>Trained filters</a:t>
            </a:r>
            <a:endParaRPr lang="en-US" sz="2000" b="1" dirty="0">
              <a:solidFill>
                <a:schemeClr val="accent2"/>
              </a:solidFill>
            </a:endParaRPr>
          </a:p>
        </p:txBody>
      </p:sp>
      <p:pic>
        <p:nvPicPr>
          <p:cNvPr id="37" name="Picture 3" descr="D:\Users\Ana\Dropbox\RESEARCH\CompSens_HDR\EG2016_presentation\images\eq6_dat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700" y="1859306"/>
            <a:ext cx="4753872" cy="943531"/>
          </a:xfrm>
          <a:prstGeom prst="rect">
            <a:avLst/>
          </a:prstGeom>
          <a:noFill/>
          <a:extLst>
            <a:ext uri="{909E8E84-426E-40DD-AFC4-6F175D3DCCD1}">
              <a14:hiddenFill xmlns:a14="http://schemas.microsoft.com/office/drawing/2010/main">
                <a:solidFill>
                  <a:srgbClr val="FFFFFF"/>
                </a:solidFill>
              </a14:hiddenFill>
            </a:ext>
          </a:extLst>
        </p:spPr>
      </p:pic>
      <p:sp>
        <p:nvSpPr>
          <p:cNvPr id="38" name="37 CuadroTexto"/>
          <p:cNvSpPr txBox="1"/>
          <p:nvPr/>
        </p:nvSpPr>
        <p:spPr>
          <a:xfrm>
            <a:off x="5431203" y="2002992"/>
            <a:ext cx="1881797" cy="584775"/>
          </a:xfrm>
          <a:prstGeom prst="rect">
            <a:avLst/>
          </a:prstGeom>
          <a:noFill/>
        </p:spPr>
        <p:txBody>
          <a:bodyPr wrap="none" rtlCol="0">
            <a:spAutoFit/>
          </a:bodyPr>
          <a:lstStyle/>
          <a:p>
            <a:r>
              <a:rPr lang="en-US" sz="3200" i="1" dirty="0" smtClean="0"/>
              <a:t>Data term</a:t>
            </a:r>
            <a:endParaRPr lang="en-US" sz="3200" i="1" dirty="0"/>
          </a:p>
        </p:txBody>
      </p:sp>
      <p:cxnSp>
        <p:nvCxnSpPr>
          <p:cNvPr id="39" name="38 Conector recto de flecha"/>
          <p:cNvCxnSpPr/>
          <p:nvPr/>
        </p:nvCxnSpPr>
        <p:spPr>
          <a:xfrm>
            <a:off x="2972064" y="1405231"/>
            <a:ext cx="0" cy="683490"/>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0" name="39 CuadroTexto"/>
          <p:cNvSpPr txBox="1"/>
          <p:nvPr/>
        </p:nvSpPr>
        <p:spPr>
          <a:xfrm>
            <a:off x="2044619" y="1052227"/>
            <a:ext cx="1751185" cy="369332"/>
          </a:xfrm>
          <a:prstGeom prst="rect">
            <a:avLst/>
          </a:prstGeom>
          <a:noFill/>
        </p:spPr>
        <p:txBody>
          <a:bodyPr wrap="none" rtlCol="0">
            <a:spAutoFit/>
          </a:bodyPr>
          <a:lstStyle/>
          <a:p>
            <a:r>
              <a:rPr lang="en-US" b="1" dirty="0" smtClean="0">
                <a:solidFill>
                  <a:schemeClr val="accent2"/>
                </a:solidFill>
              </a:rPr>
              <a:t>Corrupted pixels</a:t>
            </a:r>
            <a:endParaRPr lang="en-US" b="1" dirty="0">
              <a:solidFill>
                <a:schemeClr val="accent2"/>
              </a:solidFill>
            </a:endParaRPr>
          </a:p>
        </p:txBody>
      </p:sp>
      <p:cxnSp>
        <p:nvCxnSpPr>
          <p:cNvPr id="41" name="40 Conector recto de flecha"/>
          <p:cNvCxnSpPr/>
          <p:nvPr/>
        </p:nvCxnSpPr>
        <p:spPr>
          <a:xfrm flipV="1">
            <a:off x="4088493" y="2548765"/>
            <a:ext cx="0" cy="282012"/>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2" name="41 Conector recto de flecha"/>
          <p:cNvCxnSpPr/>
          <p:nvPr/>
        </p:nvCxnSpPr>
        <p:spPr>
          <a:xfrm flipV="1">
            <a:off x="4655461" y="2536065"/>
            <a:ext cx="1" cy="282012"/>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3" name="42 CuadroTexto"/>
          <p:cNvSpPr txBox="1"/>
          <p:nvPr/>
        </p:nvSpPr>
        <p:spPr>
          <a:xfrm>
            <a:off x="3019547" y="2791058"/>
            <a:ext cx="1497398" cy="369332"/>
          </a:xfrm>
          <a:prstGeom prst="rect">
            <a:avLst/>
          </a:prstGeom>
          <a:noFill/>
        </p:spPr>
        <p:txBody>
          <a:bodyPr wrap="none" rtlCol="0">
            <a:spAutoFit/>
          </a:bodyPr>
          <a:lstStyle/>
          <a:p>
            <a:r>
              <a:rPr lang="en-US" b="1" dirty="0" smtClean="0">
                <a:solidFill>
                  <a:schemeClr val="accent2"/>
                </a:solidFill>
              </a:rPr>
              <a:t>Trained filters</a:t>
            </a:r>
            <a:endParaRPr lang="en-US" b="1" dirty="0">
              <a:solidFill>
                <a:schemeClr val="accent2"/>
              </a:solidFill>
            </a:endParaRPr>
          </a:p>
        </p:txBody>
      </p:sp>
      <p:sp>
        <p:nvSpPr>
          <p:cNvPr id="44" name="43 CuadroTexto"/>
          <p:cNvSpPr txBox="1"/>
          <p:nvPr/>
        </p:nvSpPr>
        <p:spPr>
          <a:xfrm>
            <a:off x="4435305" y="2778539"/>
            <a:ext cx="1384546" cy="369332"/>
          </a:xfrm>
          <a:prstGeom prst="rect">
            <a:avLst/>
          </a:prstGeom>
          <a:noFill/>
        </p:spPr>
        <p:txBody>
          <a:bodyPr wrap="none" rtlCol="0">
            <a:spAutoFit/>
          </a:bodyPr>
          <a:lstStyle/>
          <a:p>
            <a:r>
              <a:rPr lang="en-US" b="1" dirty="0" smtClean="0">
                <a:solidFill>
                  <a:schemeClr val="accent2"/>
                </a:solidFill>
              </a:rPr>
              <a:t>Sparse maps</a:t>
            </a:r>
            <a:endParaRPr lang="en-US" b="1" dirty="0">
              <a:solidFill>
                <a:schemeClr val="accent2"/>
              </a:solidFill>
            </a:endParaRPr>
          </a:p>
        </p:txBody>
      </p:sp>
      <p:cxnSp>
        <p:nvCxnSpPr>
          <p:cNvPr id="45" name="44 Conector recto de flecha"/>
          <p:cNvCxnSpPr/>
          <p:nvPr/>
        </p:nvCxnSpPr>
        <p:spPr>
          <a:xfrm>
            <a:off x="2183422" y="1756311"/>
            <a:ext cx="420916" cy="351187"/>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6" name="45 Conector recto de flecha"/>
          <p:cNvCxnSpPr/>
          <p:nvPr/>
        </p:nvCxnSpPr>
        <p:spPr>
          <a:xfrm flipH="1">
            <a:off x="3195052" y="1762952"/>
            <a:ext cx="361809" cy="345553"/>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7" name="46 CuadroTexto"/>
          <p:cNvSpPr txBox="1"/>
          <p:nvPr/>
        </p:nvSpPr>
        <p:spPr>
          <a:xfrm>
            <a:off x="959807" y="1429723"/>
            <a:ext cx="1398140" cy="369332"/>
          </a:xfrm>
          <a:prstGeom prst="rect">
            <a:avLst/>
          </a:prstGeom>
          <a:noFill/>
        </p:spPr>
        <p:txBody>
          <a:bodyPr wrap="none" rtlCol="0">
            <a:spAutoFit/>
          </a:bodyPr>
          <a:lstStyle/>
          <a:p>
            <a:r>
              <a:rPr lang="en-US" b="1" dirty="0" smtClean="0">
                <a:solidFill>
                  <a:schemeClr val="accent2"/>
                </a:solidFill>
              </a:rPr>
              <a:t>Coding mask</a:t>
            </a:r>
            <a:endParaRPr lang="en-US" b="1" dirty="0">
              <a:solidFill>
                <a:schemeClr val="accent2"/>
              </a:solidFill>
            </a:endParaRPr>
          </a:p>
        </p:txBody>
      </p:sp>
      <p:sp>
        <p:nvSpPr>
          <p:cNvPr id="48" name="47 CuadroTexto"/>
          <p:cNvSpPr txBox="1"/>
          <p:nvPr/>
        </p:nvSpPr>
        <p:spPr>
          <a:xfrm>
            <a:off x="3477875" y="1451218"/>
            <a:ext cx="522900" cy="369332"/>
          </a:xfrm>
          <a:prstGeom prst="rect">
            <a:avLst/>
          </a:prstGeom>
          <a:noFill/>
        </p:spPr>
        <p:txBody>
          <a:bodyPr wrap="none" rtlCol="0">
            <a:spAutoFit/>
          </a:bodyPr>
          <a:lstStyle/>
          <a:p>
            <a:r>
              <a:rPr lang="en-US" b="1" dirty="0" smtClean="0">
                <a:solidFill>
                  <a:schemeClr val="accent2"/>
                </a:solidFill>
              </a:rPr>
              <a:t>PSF</a:t>
            </a:r>
            <a:endParaRPr lang="en-US" b="1" dirty="0">
              <a:solidFill>
                <a:schemeClr val="accent2"/>
              </a:solidFill>
            </a:endParaRPr>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4845" y="4319294"/>
            <a:ext cx="1846059" cy="1835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8" descr="D:\Users\Ana\Dropbox\RESEARCH\CompSens_HDR\EG2016_presentation\images\arrow.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800000">
            <a:off x="1039797" y="4696353"/>
            <a:ext cx="1318150" cy="1080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01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943850" y="6356353"/>
            <a:ext cx="571500" cy="365125"/>
          </a:xfrm>
        </p:spPr>
        <p:txBody>
          <a:bodyPr/>
          <a:lstStyle/>
          <a:p>
            <a:fld id="{3B5F642D-6A31-4596-8C22-CC368C1BDF36}" type="slidenum">
              <a:rPr lang="de-CH" smtClean="0"/>
              <a:t>22</a:t>
            </a:fld>
            <a:endParaRPr lang="de-CH" dirty="0"/>
          </a:p>
        </p:txBody>
      </p:sp>
      <p:sp>
        <p:nvSpPr>
          <p:cNvPr id="7" name="6 CuadroTexto"/>
          <p:cNvSpPr txBox="1"/>
          <p:nvPr/>
        </p:nvSpPr>
        <p:spPr>
          <a:xfrm>
            <a:off x="503388" y="251937"/>
            <a:ext cx="7885035" cy="584775"/>
          </a:xfrm>
          <a:prstGeom prst="rect">
            <a:avLst/>
          </a:prstGeom>
          <a:noFill/>
        </p:spPr>
        <p:txBody>
          <a:bodyPr vert="horz" wrap="square" rtlCol="0">
            <a:spAutoFit/>
          </a:bodyPr>
          <a:lstStyle/>
          <a:p>
            <a:r>
              <a:rPr lang="en-US" sz="3200" b="1" dirty="0" smtClean="0"/>
              <a:t>Our approach – Convolutional Sparse Coding</a:t>
            </a:r>
            <a:endParaRPr lang="en-US" sz="3200" b="1" dirty="0"/>
          </a:p>
        </p:txBody>
      </p:sp>
      <p:pic>
        <p:nvPicPr>
          <p:cNvPr id="3075" name="Picture 3" descr="D:\Users\Ana\Dropbox\RESEARCH\CompSens_HDR\EG2016_presentation\images\eq6_smoothnes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1" y="5259574"/>
            <a:ext cx="2376935" cy="489369"/>
          </a:xfrm>
          <a:prstGeom prst="rect">
            <a:avLst/>
          </a:prstGeom>
          <a:noFill/>
          <a:extLst>
            <a:ext uri="{909E8E84-426E-40DD-AFC4-6F175D3DCCD1}">
              <a14:hiddenFill xmlns:a14="http://schemas.microsoft.com/office/drawing/2010/main">
                <a:solidFill>
                  <a:srgbClr val="FFFFFF"/>
                </a:solidFill>
              </a14:hiddenFill>
            </a:ext>
          </a:extLst>
        </p:spPr>
      </p:pic>
      <p:sp>
        <p:nvSpPr>
          <p:cNvPr id="24" name="23 CuadroTexto"/>
          <p:cNvSpPr txBox="1"/>
          <p:nvPr/>
        </p:nvSpPr>
        <p:spPr>
          <a:xfrm>
            <a:off x="2970481" y="5211870"/>
            <a:ext cx="3062698" cy="584775"/>
          </a:xfrm>
          <a:prstGeom prst="rect">
            <a:avLst/>
          </a:prstGeom>
          <a:noFill/>
        </p:spPr>
        <p:txBody>
          <a:bodyPr wrap="none" rtlCol="0">
            <a:spAutoFit/>
          </a:bodyPr>
          <a:lstStyle/>
          <a:p>
            <a:r>
              <a:rPr lang="en-US" sz="3200" i="1" dirty="0" smtClean="0"/>
              <a:t>Offset estimation</a:t>
            </a:r>
            <a:endParaRPr lang="en-US" sz="3200" i="1" dirty="0"/>
          </a:p>
        </p:txBody>
      </p:sp>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0589" y="3373881"/>
            <a:ext cx="2375062" cy="2375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46 CuadroTexto"/>
          <p:cNvSpPr txBox="1"/>
          <p:nvPr/>
        </p:nvSpPr>
        <p:spPr>
          <a:xfrm>
            <a:off x="7124917" y="2861769"/>
            <a:ext cx="699230" cy="523220"/>
          </a:xfrm>
          <a:prstGeom prst="rect">
            <a:avLst/>
          </a:prstGeom>
          <a:noFill/>
        </p:spPr>
        <p:txBody>
          <a:bodyPr wrap="none" rtlCol="0">
            <a:spAutoFit/>
          </a:bodyPr>
          <a:lstStyle/>
          <a:p>
            <a:r>
              <a:rPr lang="en-US" sz="2800" b="1" dirty="0" smtClean="0">
                <a:solidFill>
                  <a:schemeClr val="accent2"/>
                </a:solidFill>
              </a:rPr>
              <a:t>z</a:t>
            </a:r>
            <a:r>
              <a:rPr lang="en-US" sz="2800" b="1" baseline="-25000" dirty="0" smtClean="0">
                <a:solidFill>
                  <a:schemeClr val="accent2"/>
                </a:solidFill>
              </a:rPr>
              <a:t>K+1</a:t>
            </a:r>
            <a:endParaRPr lang="en-US" sz="2800" b="1" baseline="-25000" dirty="0">
              <a:solidFill>
                <a:schemeClr val="accent2"/>
              </a:solidFill>
            </a:endParaRPr>
          </a:p>
        </p:txBody>
      </p:sp>
      <p:pic>
        <p:nvPicPr>
          <p:cNvPr id="61" name="Picture 2" descr="D:\Users\Ana\Dropbox\RESEARCH\CompSens_HDR\EG2016_presentation\images\eq6_sparsit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200" y="3333749"/>
            <a:ext cx="1727874" cy="884839"/>
          </a:xfrm>
          <a:prstGeom prst="rect">
            <a:avLst/>
          </a:prstGeom>
          <a:noFill/>
          <a:extLst>
            <a:ext uri="{909E8E84-426E-40DD-AFC4-6F175D3DCCD1}">
              <a14:hiddenFill xmlns:a14="http://schemas.microsoft.com/office/drawing/2010/main">
                <a:solidFill>
                  <a:srgbClr val="FFFFFF"/>
                </a:solidFill>
              </a14:hiddenFill>
            </a:ext>
          </a:extLst>
        </p:spPr>
      </p:pic>
      <p:sp>
        <p:nvSpPr>
          <p:cNvPr id="62" name="61 CuadroTexto"/>
          <p:cNvSpPr txBox="1"/>
          <p:nvPr/>
        </p:nvSpPr>
        <p:spPr>
          <a:xfrm>
            <a:off x="2850479" y="3500460"/>
            <a:ext cx="1594732" cy="584775"/>
          </a:xfrm>
          <a:prstGeom prst="rect">
            <a:avLst/>
          </a:prstGeom>
          <a:noFill/>
        </p:spPr>
        <p:txBody>
          <a:bodyPr wrap="none" rtlCol="0">
            <a:spAutoFit/>
          </a:bodyPr>
          <a:lstStyle/>
          <a:p>
            <a:r>
              <a:rPr lang="en-US" sz="3200" i="1" dirty="0" smtClean="0"/>
              <a:t>Sparsity </a:t>
            </a:r>
            <a:endParaRPr lang="en-US" sz="3200" i="1" dirty="0"/>
          </a:p>
        </p:txBody>
      </p:sp>
      <p:pic>
        <p:nvPicPr>
          <p:cNvPr id="74" name="Picture 3" descr="D:\Users\Ana\Dropbox\RESEARCH\CompSens_HDR\EG2016_presentation\images\eq6_dat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700" y="1859306"/>
            <a:ext cx="4753872" cy="943531"/>
          </a:xfrm>
          <a:prstGeom prst="rect">
            <a:avLst/>
          </a:prstGeom>
          <a:noFill/>
          <a:extLst>
            <a:ext uri="{909E8E84-426E-40DD-AFC4-6F175D3DCCD1}">
              <a14:hiddenFill xmlns:a14="http://schemas.microsoft.com/office/drawing/2010/main">
                <a:solidFill>
                  <a:srgbClr val="FFFFFF"/>
                </a:solidFill>
              </a14:hiddenFill>
            </a:ext>
          </a:extLst>
        </p:spPr>
      </p:pic>
      <p:sp>
        <p:nvSpPr>
          <p:cNvPr id="75" name="74 CuadroTexto"/>
          <p:cNvSpPr txBox="1"/>
          <p:nvPr/>
        </p:nvSpPr>
        <p:spPr>
          <a:xfrm>
            <a:off x="5431203" y="2002992"/>
            <a:ext cx="1881797" cy="584775"/>
          </a:xfrm>
          <a:prstGeom prst="rect">
            <a:avLst/>
          </a:prstGeom>
          <a:noFill/>
        </p:spPr>
        <p:txBody>
          <a:bodyPr wrap="none" rtlCol="0">
            <a:spAutoFit/>
          </a:bodyPr>
          <a:lstStyle/>
          <a:p>
            <a:r>
              <a:rPr lang="en-US" sz="3200" i="1" dirty="0" smtClean="0"/>
              <a:t>Data term</a:t>
            </a:r>
            <a:endParaRPr lang="en-US" sz="3200" i="1" dirty="0"/>
          </a:p>
        </p:txBody>
      </p:sp>
      <p:cxnSp>
        <p:nvCxnSpPr>
          <p:cNvPr id="76" name="75 Conector recto de flecha"/>
          <p:cNvCxnSpPr/>
          <p:nvPr/>
        </p:nvCxnSpPr>
        <p:spPr>
          <a:xfrm>
            <a:off x="2972064" y="1405231"/>
            <a:ext cx="0" cy="683490"/>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77" name="76 CuadroTexto"/>
          <p:cNvSpPr txBox="1"/>
          <p:nvPr/>
        </p:nvSpPr>
        <p:spPr>
          <a:xfrm>
            <a:off x="2044619" y="1052227"/>
            <a:ext cx="1751185" cy="369332"/>
          </a:xfrm>
          <a:prstGeom prst="rect">
            <a:avLst/>
          </a:prstGeom>
          <a:noFill/>
        </p:spPr>
        <p:txBody>
          <a:bodyPr wrap="none" rtlCol="0">
            <a:spAutoFit/>
          </a:bodyPr>
          <a:lstStyle/>
          <a:p>
            <a:r>
              <a:rPr lang="en-US" b="1" dirty="0" smtClean="0">
                <a:solidFill>
                  <a:schemeClr val="accent2"/>
                </a:solidFill>
              </a:rPr>
              <a:t>Corrupted pixels</a:t>
            </a:r>
            <a:endParaRPr lang="en-US" b="1" dirty="0">
              <a:solidFill>
                <a:schemeClr val="accent2"/>
              </a:solidFill>
            </a:endParaRPr>
          </a:p>
        </p:txBody>
      </p:sp>
      <p:cxnSp>
        <p:nvCxnSpPr>
          <p:cNvPr id="78" name="77 Conector recto de flecha"/>
          <p:cNvCxnSpPr/>
          <p:nvPr/>
        </p:nvCxnSpPr>
        <p:spPr>
          <a:xfrm flipV="1">
            <a:off x="4088493" y="2548765"/>
            <a:ext cx="0" cy="282012"/>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79" name="78 Conector recto de flecha"/>
          <p:cNvCxnSpPr/>
          <p:nvPr/>
        </p:nvCxnSpPr>
        <p:spPr>
          <a:xfrm flipV="1">
            <a:off x="4655461" y="2536065"/>
            <a:ext cx="1" cy="282012"/>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80" name="79 CuadroTexto"/>
          <p:cNvSpPr txBox="1"/>
          <p:nvPr/>
        </p:nvSpPr>
        <p:spPr>
          <a:xfrm>
            <a:off x="3019547" y="2791058"/>
            <a:ext cx="1497398" cy="369332"/>
          </a:xfrm>
          <a:prstGeom prst="rect">
            <a:avLst/>
          </a:prstGeom>
          <a:noFill/>
        </p:spPr>
        <p:txBody>
          <a:bodyPr wrap="none" rtlCol="0">
            <a:spAutoFit/>
          </a:bodyPr>
          <a:lstStyle/>
          <a:p>
            <a:r>
              <a:rPr lang="en-US" b="1" dirty="0" smtClean="0">
                <a:solidFill>
                  <a:schemeClr val="accent2"/>
                </a:solidFill>
              </a:rPr>
              <a:t>Trained filters</a:t>
            </a:r>
            <a:endParaRPr lang="en-US" b="1" dirty="0">
              <a:solidFill>
                <a:schemeClr val="accent2"/>
              </a:solidFill>
            </a:endParaRPr>
          </a:p>
        </p:txBody>
      </p:sp>
      <p:sp>
        <p:nvSpPr>
          <p:cNvPr id="81" name="80 CuadroTexto"/>
          <p:cNvSpPr txBox="1"/>
          <p:nvPr/>
        </p:nvSpPr>
        <p:spPr>
          <a:xfrm>
            <a:off x="4435305" y="2778539"/>
            <a:ext cx="1384546" cy="369332"/>
          </a:xfrm>
          <a:prstGeom prst="rect">
            <a:avLst/>
          </a:prstGeom>
          <a:noFill/>
        </p:spPr>
        <p:txBody>
          <a:bodyPr wrap="none" rtlCol="0">
            <a:spAutoFit/>
          </a:bodyPr>
          <a:lstStyle/>
          <a:p>
            <a:r>
              <a:rPr lang="en-US" b="1" dirty="0" smtClean="0">
                <a:solidFill>
                  <a:schemeClr val="accent2"/>
                </a:solidFill>
              </a:rPr>
              <a:t>Sparse maps</a:t>
            </a:r>
            <a:endParaRPr lang="en-US" b="1" dirty="0">
              <a:solidFill>
                <a:schemeClr val="accent2"/>
              </a:solidFill>
            </a:endParaRPr>
          </a:p>
        </p:txBody>
      </p:sp>
      <p:cxnSp>
        <p:nvCxnSpPr>
          <p:cNvPr id="82" name="81 Conector recto de flecha"/>
          <p:cNvCxnSpPr/>
          <p:nvPr/>
        </p:nvCxnSpPr>
        <p:spPr>
          <a:xfrm>
            <a:off x="2183422" y="1756311"/>
            <a:ext cx="420916" cy="351187"/>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83" name="82 Conector recto de flecha"/>
          <p:cNvCxnSpPr/>
          <p:nvPr/>
        </p:nvCxnSpPr>
        <p:spPr>
          <a:xfrm flipH="1">
            <a:off x="3195052" y="1762952"/>
            <a:ext cx="361809" cy="345553"/>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84" name="83 CuadroTexto"/>
          <p:cNvSpPr txBox="1"/>
          <p:nvPr/>
        </p:nvSpPr>
        <p:spPr>
          <a:xfrm>
            <a:off x="959807" y="1429723"/>
            <a:ext cx="1398140" cy="369332"/>
          </a:xfrm>
          <a:prstGeom prst="rect">
            <a:avLst/>
          </a:prstGeom>
          <a:noFill/>
        </p:spPr>
        <p:txBody>
          <a:bodyPr wrap="none" rtlCol="0">
            <a:spAutoFit/>
          </a:bodyPr>
          <a:lstStyle/>
          <a:p>
            <a:r>
              <a:rPr lang="en-US" b="1" dirty="0" smtClean="0">
                <a:solidFill>
                  <a:schemeClr val="accent2"/>
                </a:solidFill>
              </a:rPr>
              <a:t>Coding mask</a:t>
            </a:r>
            <a:endParaRPr lang="en-US" b="1" dirty="0">
              <a:solidFill>
                <a:schemeClr val="accent2"/>
              </a:solidFill>
            </a:endParaRPr>
          </a:p>
        </p:txBody>
      </p:sp>
      <p:sp>
        <p:nvSpPr>
          <p:cNvPr id="85" name="84 CuadroTexto"/>
          <p:cNvSpPr txBox="1"/>
          <p:nvPr/>
        </p:nvSpPr>
        <p:spPr>
          <a:xfrm>
            <a:off x="3477875" y="1451218"/>
            <a:ext cx="522900" cy="369332"/>
          </a:xfrm>
          <a:prstGeom prst="rect">
            <a:avLst/>
          </a:prstGeom>
          <a:noFill/>
        </p:spPr>
        <p:txBody>
          <a:bodyPr wrap="none" rtlCol="0">
            <a:spAutoFit/>
          </a:bodyPr>
          <a:lstStyle/>
          <a:p>
            <a:r>
              <a:rPr lang="en-US" b="1" dirty="0" smtClean="0">
                <a:solidFill>
                  <a:schemeClr val="accent2"/>
                </a:solidFill>
              </a:rPr>
              <a:t>PSF</a:t>
            </a:r>
            <a:endParaRPr lang="en-US" b="1" dirty="0">
              <a:solidFill>
                <a:schemeClr val="accent2"/>
              </a:solidFill>
            </a:endParaRPr>
          </a:p>
        </p:txBody>
      </p:sp>
    </p:spTree>
    <p:extLst>
      <p:ext uri="{BB962C8B-B14F-4D97-AF65-F5344CB8AC3E}">
        <p14:creationId xmlns:p14="http://schemas.microsoft.com/office/powerpoint/2010/main" val="375698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3B5F642D-6A31-4596-8C22-CC368C1BDF36}" type="slidenum">
              <a:rPr lang="de-CH" smtClean="0"/>
              <a:t>23</a:t>
            </a:fld>
            <a:endParaRPr lang="de-CH" dirty="0"/>
          </a:p>
        </p:txBody>
      </p:sp>
      <p:sp>
        <p:nvSpPr>
          <p:cNvPr id="5" name="4 CuadroTexto"/>
          <p:cNvSpPr txBox="1"/>
          <p:nvPr/>
        </p:nvSpPr>
        <p:spPr>
          <a:xfrm>
            <a:off x="503388" y="251937"/>
            <a:ext cx="7885035" cy="584775"/>
          </a:xfrm>
          <a:prstGeom prst="rect">
            <a:avLst/>
          </a:prstGeom>
          <a:noFill/>
        </p:spPr>
        <p:txBody>
          <a:bodyPr vert="horz" wrap="square" rtlCol="0">
            <a:spAutoFit/>
          </a:bodyPr>
          <a:lstStyle/>
          <a:p>
            <a:r>
              <a:rPr lang="en-US" sz="3200" b="1" dirty="0" smtClean="0"/>
              <a:t>Our approach – Convolutional Sparse Coding</a:t>
            </a:r>
            <a:endParaRPr lang="en-US" sz="3200" b="1" dirty="0"/>
          </a:p>
        </p:txBody>
      </p:sp>
      <p:sp>
        <p:nvSpPr>
          <p:cNvPr id="6" name="5 CuadroTexto"/>
          <p:cNvSpPr txBox="1"/>
          <p:nvPr/>
        </p:nvSpPr>
        <p:spPr>
          <a:xfrm>
            <a:off x="251567" y="1190179"/>
            <a:ext cx="7794171" cy="523220"/>
          </a:xfrm>
          <a:prstGeom prst="rect">
            <a:avLst/>
          </a:prstGeom>
          <a:noFill/>
        </p:spPr>
        <p:txBody>
          <a:bodyPr wrap="square" rtlCol="0">
            <a:spAutoFit/>
          </a:bodyPr>
          <a:lstStyle/>
          <a:p>
            <a:r>
              <a:rPr lang="en-US" sz="2800" dirty="0" smtClean="0"/>
              <a:t>1. </a:t>
            </a:r>
            <a:r>
              <a:rPr lang="en-US" sz="2800" b="1" dirty="0" smtClean="0"/>
              <a:t>Train</a:t>
            </a:r>
            <a:r>
              <a:rPr lang="en-US" sz="2800" dirty="0" smtClean="0"/>
              <a:t> a filter dictionary - ADMM</a:t>
            </a:r>
          </a:p>
        </p:txBody>
      </p:sp>
      <p:pic>
        <p:nvPicPr>
          <p:cNvPr id="17" name="Picture 2" descr="D:\Users\Ana\Dropbox\RESEARCH\CompSens_HDR\EG2016_presentation\images\eq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9721" y="1897894"/>
            <a:ext cx="2132200" cy="1175846"/>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17 Conector recto de flecha"/>
          <p:cNvCxnSpPr/>
          <p:nvPr/>
        </p:nvCxnSpPr>
        <p:spPr>
          <a:xfrm>
            <a:off x="2879117" y="1961898"/>
            <a:ext cx="105229" cy="203531"/>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flipH="1">
            <a:off x="3550323" y="1976412"/>
            <a:ext cx="85938" cy="203531"/>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0" name="19 CuadroTexto"/>
          <p:cNvSpPr txBox="1"/>
          <p:nvPr/>
        </p:nvSpPr>
        <p:spPr>
          <a:xfrm>
            <a:off x="1452427" y="1622243"/>
            <a:ext cx="1648785" cy="400110"/>
          </a:xfrm>
          <a:prstGeom prst="rect">
            <a:avLst/>
          </a:prstGeom>
          <a:noFill/>
        </p:spPr>
        <p:txBody>
          <a:bodyPr wrap="none" rtlCol="0">
            <a:spAutoFit/>
          </a:bodyPr>
          <a:lstStyle/>
          <a:p>
            <a:r>
              <a:rPr lang="en-US" sz="2000" b="1" dirty="0" smtClean="0">
                <a:solidFill>
                  <a:schemeClr val="accent2"/>
                </a:solidFill>
              </a:rPr>
              <a:t>Trained filters</a:t>
            </a:r>
            <a:endParaRPr lang="en-US" sz="2000" b="1" dirty="0">
              <a:solidFill>
                <a:schemeClr val="accent2"/>
              </a:solidFill>
            </a:endParaRPr>
          </a:p>
        </p:txBody>
      </p:sp>
      <p:sp>
        <p:nvSpPr>
          <p:cNvPr id="21" name="20 CuadroTexto"/>
          <p:cNvSpPr txBox="1"/>
          <p:nvPr/>
        </p:nvSpPr>
        <p:spPr>
          <a:xfrm>
            <a:off x="3241444" y="1626170"/>
            <a:ext cx="1523559" cy="400110"/>
          </a:xfrm>
          <a:prstGeom prst="rect">
            <a:avLst/>
          </a:prstGeom>
          <a:noFill/>
        </p:spPr>
        <p:txBody>
          <a:bodyPr wrap="none" rtlCol="0">
            <a:spAutoFit/>
          </a:bodyPr>
          <a:lstStyle/>
          <a:p>
            <a:r>
              <a:rPr lang="en-US" sz="2000" b="1" dirty="0" smtClean="0">
                <a:solidFill>
                  <a:schemeClr val="accent2"/>
                </a:solidFill>
              </a:rPr>
              <a:t>Sparse maps</a:t>
            </a:r>
            <a:endParaRPr lang="en-US" sz="2000" b="1" dirty="0">
              <a:solidFill>
                <a:schemeClr val="accent2"/>
              </a:solidFill>
            </a:endParaRPr>
          </a:p>
        </p:txBody>
      </p:sp>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039" y="996482"/>
            <a:ext cx="1698080" cy="1725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39137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3B5F642D-6A31-4596-8C22-CC368C1BDF36}" type="slidenum">
              <a:rPr lang="de-CH" smtClean="0"/>
              <a:t>24</a:t>
            </a:fld>
            <a:endParaRPr lang="de-CH" dirty="0"/>
          </a:p>
        </p:txBody>
      </p:sp>
      <p:sp>
        <p:nvSpPr>
          <p:cNvPr id="5" name="4 CuadroTexto"/>
          <p:cNvSpPr txBox="1"/>
          <p:nvPr/>
        </p:nvSpPr>
        <p:spPr>
          <a:xfrm>
            <a:off x="503388" y="251937"/>
            <a:ext cx="7885035" cy="584775"/>
          </a:xfrm>
          <a:prstGeom prst="rect">
            <a:avLst/>
          </a:prstGeom>
          <a:noFill/>
        </p:spPr>
        <p:txBody>
          <a:bodyPr vert="horz" wrap="square" rtlCol="0">
            <a:spAutoFit/>
          </a:bodyPr>
          <a:lstStyle/>
          <a:p>
            <a:r>
              <a:rPr lang="en-US" sz="3200" b="1" dirty="0" smtClean="0"/>
              <a:t>Our approach – Convolutional Sparse Coding</a:t>
            </a:r>
            <a:endParaRPr lang="en-US" sz="3200" b="1" dirty="0"/>
          </a:p>
        </p:txBody>
      </p:sp>
      <p:sp>
        <p:nvSpPr>
          <p:cNvPr id="6" name="5 CuadroTexto"/>
          <p:cNvSpPr txBox="1"/>
          <p:nvPr/>
        </p:nvSpPr>
        <p:spPr>
          <a:xfrm>
            <a:off x="251567" y="1190179"/>
            <a:ext cx="7794171" cy="523220"/>
          </a:xfrm>
          <a:prstGeom prst="rect">
            <a:avLst/>
          </a:prstGeom>
          <a:noFill/>
        </p:spPr>
        <p:txBody>
          <a:bodyPr wrap="square" rtlCol="0">
            <a:spAutoFit/>
          </a:bodyPr>
          <a:lstStyle/>
          <a:p>
            <a:r>
              <a:rPr lang="en-US" sz="2800" dirty="0" smtClean="0"/>
              <a:t>1. </a:t>
            </a:r>
            <a:r>
              <a:rPr lang="en-US" sz="2800" b="1" dirty="0" smtClean="0"/>
              <a:t>Train</a:t>
            </a:r>
            <a:r>
              <a:rPr lang="en-US" sz="2800" dirty="0" smtClean="0"/>
              <a:t> a filter dictionary - ADMM</a:t>
            </a: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039" y="996482"/>
            <a:ext cx="1698080" cy="1725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Imagen 6"/>
          <p:cNvPicPr>
            <a:picLocks noChangeAspect="1"/>
          </p:cNvPicPr>
          <p:nvPr/>
        </p:nvPicPr>
        <p:blipFill>
          <a:blip r:embed="rId5"/>
          <a:stretch>
            <a:fillRect/>
          </a:stretch>
        </p:blipFill>
        <p:spPr>
          <a:xfrm>
            <a:off x="6815488" y="3135052"/>
            <a:ext cx="1445953" cy="1432936"/>
          </a:xfrm>
          <a:prstGeom prst="rect">
            <a:avLst/>
          </a:prstGeom>
          <a:effectLst>
            <a:outerShdw blurRad="50800" dist="38100" dir="2700000" algn="tl" rotWithShape="0">
              <a:prstClr val="black">
                <a:alpha val="40000"/>
              </a:prstClr>
            </a:outerShdw>
          </a:effectLst>
        </p:spPr>
      </p:pic>
      <p:sp>
        <p:nvSpPr>
          <p:cNvPr id="9" name="8 CuadroTexto"/>
          <p:cNvSpPr txBox="1"/>
          <p:nvPr/>
        </p:nvSpPr>
        <p:spPr>
          <a:xfrm>
            <a:off x="251567" y="2999325"/>
            <a:ext cx="4963886" cy="800219"/>
          </a:xfrm>
          <a:prstGeom prst="rect">
            <a:avLst/>
          </a:prstGeom>
          <a:noFill/>
        </p:spPr>
        <p:txBody>
          <a:bodyPr wrap="square" rtlCol="0">
            <a:spAutoFit/>
          </a:bodyPr>
          <a:lstStyle/>
          <a:p>
            <a:r>
              <a:rPr lang="en-US" sz="2800" dirty="0" smtClean="0"/>
              <a:t>2. </a:t>
            </a:r>
            <a:r>
              <a:rPr lang="en-US" sz="2800" b="1" dirty="0" smtClean="0"/>
              <a:t>Capture</a:t>
            </a:r>
            <a:r>
              <a:rPr lang="en-US" sz="2800" dirty="0" smtClean="0"/>
              <a:t> </a:t>
            </a:r>
            <a:r>
              <a:rPr lang="en-US" sz="2800" dirty="0"/>
              <a:t>the coded image</a:t>
            </a:r>
          </a:p>
          <a:p>
            <a:endParaRPr lang="en-US" dirty="0"/>
          </a:p>
        </p:txBody>
      </p:sp>
      <p:pic>
        <p:nvPicPr>
          <p:cNvPr id="17" name="Picture 2" descr="D:\Users\Ana\Dropbox\RESEARCH\CompSens_HDR\EG2016_presentation\images\eq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9721" y="1897894"/>
            <a:ext cx="2132200" cy="1175846"/>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17 Conector recto de flecha"/>
          <p:cNvCxnSpPr/>
          <p:nvPr/>
        </p:nvCxnSpPr>
        <p:spPr>
          <a:xfrm>
            <a:off x="2879117" y="1961898"/>
            <a:ext cx="105229" cy="203531"/>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flipH="1">
            <a:off x="3550323" y="1976412"/>
            <a:ext cx="85938" cy="203531"/>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0" name="19 CuadroTexto"/>
          <p:cNvSpPr txBox="1"/>
          <p:nvPr/>
        </p:nvSpPr>
        <p:spPr>
          <a:xfrm>
            <a:off x="1452427" y="1622243"/>
            <a:ext cx="1648785" cy="400110"/>
          </a:xfrm>
          <a:prstGeom prst="rect">
            <a:avLst/>
          </a:prstGeom>
          <a:noFill/>
        </p:spPr>
        <p:txBody>
          <a:bodyPr wrap="none" rtlCol="0">
            <a:spAutoFit/>
          </a:bodyPr>
          <a:lstStyle/>
          <a:p>
            <a:r>
              <a:rPr lang="en-US" sz="2000" b="1" dirty="0" smtClean="0">
                <a:solidFill>
                  <a:schemeClr val="accent2"/>
                </a:solidFill>
              </a:rPr>
              <a:t>Trained filters</a:t>
            </a:r>
            <a:endParaRPr lang="en-US" sz="2000" b="1" dirty="0">
              <a:solidFill>
                <a:schemeClr val="accent2"/>
              </a:solidFill>
            </a:endParaRPr>
          </a:p>
        </p:txBody>
      </p:sp>
      <p:sp>
        <p:nvSpPr>
          <p:cNvPr id="21" name="20 CuadroTexto"/>
          <p:cNvSpPr txBox="1"/>
          <p:nvPr/>
        </p:nvSpPr>
        <p:spPr>
          <a:xfrm>
            <a:off x="3241444" y="1626170"/>
            <a:ext cx="1523559" cy="400110"/>
          </a:xfrm>
          <a:prstGeom prst="rect">
            <a:avLst/>
          </a:prstGeom>
          <a:noFill/>
        </p:spPr>
        <p:txBody>
          <a:bodyPr wrap="none" rtlCol="0">
            <a:spAutoFit/>
          </a:bodyPr>
          <a:lstStyle/>
          <a:p>
            <a:r>
              <a:rPr lang="en-US" sz="2000" b="1" dirty="0" smtClean="0">
                <a:solidFill>
                  <a:schemeClr val="accent2"/>
                </a:solidFill>
              </a:rPr>
              <a:t>Sparse maps</a:t>
            </a:r>
            <a:endParaRPr lang="en-US" sz="2000" b="1" dirty="0">
              <a:solidFill>
                <a:schemeClr val="accent2"/>
              </a:solidFill>
            </a:endParaRPr>
          </a:p>
        </p:txBody>
      </p:sp>
      <p:pic>
        <p:nvPicPr>
          <p:cNvPr id="23" name="Picture 2" descr="D:\Users\Ana\Desktop\inset_cod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8649" y="2877202"/>
            <a:ext cx="1213678" cy="1089326"/>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64 Conector recto de flecha"/>
          <p:cNvCxnSpPr/>
          <p:nvPr/>
        </p:nvCxnSpPr>
        <p:spPr>
          <a:xfrm>
            <a:off x="2851993" y="3816630"/>
            <a:ext cx="0" cy="250975"/>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0" name="65 CuadroTexto"/>
          <p:cNvSpPr txBox="1"/>
          <p:nvPr/>
        </p:nvSpPr>
        <p:spPr>
          <a:xfrm>
            <a:off x="2009562" y="3384430"/>
            <a:ext cx="1537600" cy="400110"/>
          </a:xfrm>
          <a:prstGeom prst="rect">
            <a:avLst/>
          </a:prstGeom>
          <a:noFill/>
        </p:spPr>
        <p:txBody>
          <a:bodyPr wrap="none" rtlCol="0">
            <a:spAutoFit/>
          </a:bodyPr>
          <a:lstStyle/>
          <a:p>
            <a:r>
              <a:rPr lang="en-US" sz="2000" b="1" dirty="0" smtClean="0">
                <a:solidFill>
                  <a:schemeClr val="accent2"/>
                </a:solidFill>
              </a:rPr>
              <a:t>Coding mask</a:t>
            </a:r>
            <a:endParaRPr lang="en-US" sz="2000" b="1" dirty="0">
              <a:solidFill>
                <a:schemeClr val="accent2"/>
              </a:solidFill>
            </a:endParaRPr>
          </a:p>
        </p:txBody>
      </p:sp>
      <p:pic>
        <p:nvPicPr>
          <p:cNvPr id="31" name="Picture 2" descr="D:\Users\Ana\Dropbox\RESEARCH\CompSens_HDR\EG2016_presentation\images\eq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3801" y="4026045"/>
            <a:ext cx="1485324" cy="541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8630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3B5F642D-6A31-4596-8C22-CC368C1BDF36}" type="slidenum">
              <a:rPr lang="de-CH" smtClean="0"/>
              <a:t>25</a:t>
            </a:fld>
            <a:endParaRPr lang="de-CH" dirty="0"/>
          </a:p>
        </p:txBody>
      </p:sp>
      <p:sp>
        <p:nvSpPr>
          <p:cNvPr id="5" name="4 CuadroTexto"/>
          <p:cNvSpPr txBox="1"/>
          <p:nvPr/>
        </p:nvSpPr>
        <p:spPr>
          <a:xfrm>
            <a:off x="503388" y="251937"/>
            <a:ext cx="7885035" cy="584775"/>
          </a:xfrm>
          <a:prstGeom prst="rect">
            <a:avLst/>
          </a:prstGeom>
          <a:noFill/>
        </p:spPr>
        <p:txBody>
          <a:bodyPr vert="horz" wrap="square" rtlCol="0">
            <a:spAutoFit/>
          </a:bodyPr>
          <a:lstStyle/>
          <a:p>
            <a:r>
              <a:rPr lang="en-US" sz="3200" b="1" dirty="0" smtClean="0"/>
              <a:t>Our approach – Convolutional Sparse Coding</a:t>
            </a:r>
            <a:endParaRPr lang="en-US" sz="3200" b="1" dirty="0"/>
          </a:p>
        </p:txBody>
      </p:sp>
      <p:sp>
        <p:nvSpPr>
          <p:cNvPr id="6" name="5 CuadroTexto"/>
          <p:cNvSpPr txBox="1"/>
          <p:nvPr/>
        </p:nvSpPr>
        <p:spPr>
          <a:xfrm>
            <a:off x="251567" y="1190179"/>
            <a:ext cx="7794171" cy="523220"/>
          </a:xfrm>
          <a:prstGeom prst="rect">
            <a:avLst/>
          </a:prstGeom>
          <a:noFill/>
        </p:spPr>
        <p:txBody>
          <a:bodyPr wrap="square" rtlCol="0">
            <a:spAutoFit/>
          </a:bodyPr>
          <a:lstStyle/>
          <a:p>
            <a:r>
              <a:rPr lang="en-US" sz="2800" dirty="0" smtClean="0"/>
              <a:t>1. </a:t>
            </a:r>
            <a:r>
              <a:rPr lang="en-US" sz="2800" b="1" dirty="0" smtClean="0"/>
              <a:t>Train</a:t>
            </a:r>
            <a:r>
              <a:rPr lang="en-US" sz="2800" dirty="0" smtClean="0"/>
              <a:t> a filter dictionary - ADMM</a:t>
            </a:r>
          </a:p>
        </p:txBody>
      </p:sp>
      <p:pic>
        <p:nvPicPr>
          <p:cNvPr id="13" name="Imagen 7"/>
          <p:cNvPicPr>
            <a:picLocks noChangeAspect="1"/>
          </p:cNvPicPr>
          <p:nvPr/>
        </p:nvPicPr>
        <p:blipFill rotWithShape="1">
          <a:blip r:embed="rId4"/>
          <a:srcRect l="21601"/>
          <a:stretch/>
        </p:blipFill>
        <p:spPr>
          <a:xfrm>
            <a:off x="7526687" y="4696334"/>
            <a:ext cx="1445953" cy="1432936"/>
          </a:xfrm>
          <a:prstGeom prst="rect">
            <a:avLst/>
          </a:prstGeom>
          <a:effectLst>
            <a:outerShdw blurRad="50800" dist="38100" dir="2700000" algn="tl" rotWithShape="0">
              <a:prstClr val="black">
                <a:alpha val="40000"/>
              </a:prstClr>
            </a:outerShdw>
          </a:effectLst>
        </p:spPr>
      </p:pic>
      <p:sp>
        <p:nvSpPr>
          <p:cNvPr id="9" name="8 CuadroTexto"/>
          <p:cNvSpPr txBox="1"/>
          <p:nvPr/>
        </p:nvSpPr>
        <p:spPr>
          <a:xfrm>
            <a:off x="251567" y="2999325"/>
            <a:ext cx="4963886" cy="800219"/>
          </a:xfrm>
          <a:prstGeom prst="rect">
            <a:avLst/>
          </a:prstGeom>
          <a:noFill/>
        </p:spPr>
        <p:txBody>
          <a:bodyPr wrap="square" rtlCol="0">
            <a:spAutoFit/>
          </a:bodyPr>
          <a:lstStyle/>
          <a:p>
            <a:r>
              <a:rPr lang="en-US" sz="2800" dirty="0" smtClean="0"/>
              <a:t>2. </a:t>
            </a:r>
            <a:r>
              <a:rPr lang="en-US" sz="2800" b="1" dirty="0" smtClean="0"/>
              <a:t>Capture</a:t>
            </a:r>
            <a:r>
              <a:rPr lang="en-US" sz="2800" dirty="0" smtClean="0"/>
              <a:t> </a:t>
            </a:r>
            <a:r>
              <a:rPr lang="en-US" sz="2800" dirty="0"/>
              <a:t>the coded image</a:t>
            </a:r>
          </a:p>
          <a:p>
            <a:endParaRPr lang="en-US" dirty="0"/>
          </a:p>
        </p:txBody>
      </p:sp>
      <p:sp>
        <p:nvSpPr>
          <p:cNvPr id="10" name="9 CuadroTexto"/>
          <p:cNvSpPr txBox="1"/>
          <p:nvPr/>
        </p:nvSpPr>
        <p:spPr>
          <a:xfrm>
            <a:off x="251567" y="4403804"/>
            <a:ext cx="6597512" cy="800219"/>
          </a:xfrm>
          <a:prstGeom prst="rect">
            <a:avLst/>
          </a:prstGeom>
          <a:noFill/>
        </p:spPr>
        <p:txBody>
          <a:bodyPr wrap="none" rtlCol="0">
            <a:spAutoFit/>
          </a:bodyPr>
          <a:lstStyle/>
          <a:p>
            <a:r>
              <a:rPr lang="en-US" sz="2800" dirty="0" smtClean="0"/>
              <a:t>3. </a:t>
            </a:r>
            <a:r>
              <a:rPr lang="en-US" sz="2800" b="1" dirty="0" smtClean="0"/>
              <a:t>Solve</a:t>
            </a:r>
            <a:r>
              <a:rPr lang="en-US" sz="2800" dirty="0" smtClean="0"/>
              <a:t> </a:t>
            </a:r>
            <a:r>
              <a:rPr lang="en-US" sz="2800" dirty="0"/>
              <a:t>the minimization </a:t>
            </a:r>
            <a:r>
              <a:rPr lang="en-US" sz="2800" dirty="0" smtClean="0"/>
              <a:t>problem - ADMM </a:t>
            </a:r>
            <a:endParaRPr lang="en-US" sz="2800" dirty="0"/>
          </a:p>
          <a:p>
            <a:endParaRPr lang="en-US" dirty="0"/>
          </a:p>
        </p:txBody>
      </p:sp>
      <p:pic>
        <p:nvPicPr>
          <p:cNvPr id="17" name="Picture 2" descr="D:\Users\Ana\Dropbox\RESEARCH\CompSens_HDR\EG2016_presentation\images\eq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9721" y="1897894"/>
            <a:ext cx="2132200" cy="1175846"/>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17 Conector recto de flecha"/>
          <p:cNvCxnSpPr/>
          <p:nvPr/>
        </p:nvCxnSpPr>
        <p:spPr>
          <a:xfrm>
            <a:off x="2879117" y="1961898"/>
            <a:ext cx="105229" cy="203531"/>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flipH="1">
            <a:off x="3550323" y="1976412"/>
            <a:ext cx="85938" cy="203531"/>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0" name="19 CuadroTexto"/>
          <p:cNvSpPr txBox="1"/>
          <p:nvPr/>
        </p:nvSpPr>
        <p:spPr>
          <a:xfrm>
            <a:off x="1452427" y="1622243"/>
            <a:ext cx="1648785" cy="400110"/>
          </a:xfrm>
          <a:prstGeom prst="rect">
            <a:avLst/>
          </a:prstGeom>
          <a:noFill/>
        </p:spPr>
        <p:txBody>
          <a:bodyPr wrap="none" rtlCol="0">
            <a:spAutoFit/>
          </a:bodyPr>
          <a:lstStyle/>
          <a:p>
            <a:r>
              <a:rPr lang="en-US" sz="2000" b="1" dirty="0" smtClean="0">
                <a:solidFill>
                  <a:schemeClr val="accent2"/>
                </a:solidFill>
              </a:rPr>
              <a:t>Trained filters</a:t>
            </a:r>
            <a:endParaRPr lang="en-US" sz="2000" b="1" dirty="0">
              <a:solidFill>
                <a:schemeClr val="accent2"/>
              </a:solidFill>
            </a:endParaRPr>
          </a:p>
        </p:txBody>
      </p:sp>
      <p:sp>
        <p:nvSpPr>
          <p:cNvPr id="21" name="20 CuadroTexto"/>
          <p:cNvSpPr txBox="1"/>
          <p:nvPr/>
        </p:nvSpPr>
        <p:spPr>
          <a:xfrm>
            <a:off x="3241444" y="1626170"/>
            <a:ext cx="1523559" cy="400110"/>
          </a:xfrm>
          <a:prstGeom prst="rect">
            <a:avLst/>
          </a:prstGeom>
          <a:noFill/>
        </p:spPr>
        <p:txBody>
          <a:bodyPr wrap="none" rtlCol="0">
            <a:spAutoFit/>
          </a:bodyPr>
          <a:lstStyle/>
          <a:p>
            <a:r>
              <a:rPr lang="en-US" sz="2000" b="1" dirty="0" smtClean="0">
                <a:solidFill>
                  <a:schemeClr val="accent2"/>
                </a:solidFill>
              </a:rPr>
              <a:t>Sparse maps</a:t>
            </a:r>
            <a:endParaRPr lang="en-US" sz="2000" b="1" dirty="0">
              <a:solidFill>
                <a:schemeClr val="accent2"/>
              </a:solidFill>
            </a:endParaRPr>
          </a:p>
        </p:txBody>
      </p:sp>
      <p:pic>
        <p:nvPicPr>
          <p:cNvPr id="1026" name="Picture 2" descr="D:\Users\Ana\Dropbox\RESEARCH\CompSens_HDR\EG2016_presentation\images\eq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054" y="4969838"/>
            <a:ext cx="7494412" cy="90509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0039" y="996482"/>
            <a:ext cx="1698080" cy="1725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Imagen 6"/>
          <p:cNvPicPr>
            <a:picLocks noChangeAspect="1"/>
          </p:cNvPicPr>
          <p:nvPr/>
        </p:nvPicPr>
        <p:blipFill>
          <a:blip r:embed="rId8"/>
          <a:stretch>
            <a:fillRect/>
          </a:stretch>
        </p:blipFill>
        <p:spPr>
          <a:xfrm>
            <a:off x="6815488" y="3135052"/>
            <a:ext cx="1445953" cy="1432936"/>
          </a:xfrm>
          <a:prstGeom prst="rect">
            <a:avLst/>
          </a:prstGeom>
          <a:effectLst>
            <a:outerShdw blurRad="50800" dist="38100" dir="2700000" algn="tl" rotWithShape="0">
              <a:prstClr val="black">
                <a:alpha val="40000"/>
              </a:prstClr>
            </a:outerShdw>
          </a:effectLst>
        </p:spPr>
      </p:pic>
      <p:pic>
        <p:nvPicPr>
          <p:cNvPr id="29" name="Picture 2" descr="D:\Users\Ana\Desktop\inset_cod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08649" y="2877202"/>
            <a:ext cx="1213678" cy="1089326"/>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64 Conector recto de flecha"/>
          <p:cNvCxnSpPr/>
          <p:nvPr/>
        </p:nvCxnSpPr>
        <p:spPr>
          <a:xfrm>
            <a:off x="2851993" y="3816630"/>
            <a:ext cx="0" cy="250975"/>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1" name="65 CuadroTexto"/>
          <p:cNvSpPr txBox="1"/>
          <p:nvPr/>
        </p:nvSpPr>
        <p:spPr>
          <a:xfrm>
            <a:off x="2009562" y="3384430"/>
            <a:ext cx="1537600" cy="400110"/>
          </a:xfrm>
          <a:prstGeom prst="rect">
            <a:avLst/>
          </a:prstGeom>
          <a:noFill/>
        </p:spPr>
        <p:txBody>
          <a:bodyPr wrap="none" rtlCol="0">
            <a:spAutoFit/>
          </a:bodyPr>
          <a:lstStyle/>
          <a:p>
            <a:r>
              <a:rPr lang="en-US" sz="2000" b="1" dirty="0" smtClean="0">
                <a:solidFill>
                  <a:schemeClr val="accent2"/>
                </a:solidFill>
              </a:rPr>
              <a:t>Coding mask</a:t>
            </a:r>
            <a:endParaRPr lang="en-US" sz="2000" b="1" dirty="0">
              <a:solidFill>
                <a:schemeClr val="accent2"/>
              </a:solidFill>
            </a:endParaRPr>
          </a:p>
        </p:txBody>
      </p:sp>
      <p:pic>
        <p:nvPicPr>
          <p:cNvPr id="32" name="Picture 2" descr="D:\Users\Ana\Dropbox\RESEARCH\CompSens_HDR\EG2016_presentation\images\eq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23801" y="4026045"/>
            <a:ext cx="1485324" cy="541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676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3B5F642D-6A31-4596-8C22-CC368C1BDF36}" type="slidenum">
              <a:rPr lang="de-CH" smtClean="0"/>
              <a:t>26</a:t>
            </a:fld>
            <a:endParaRPr lang="de-CH" dirty="0"/>
          </a:p>
        </p:txBody>
      </p:sp>
      <p:pic>
        <p:nvPicPr>
          <p:cNvPr id="9220" name="Picture 4" descr="D:\Users\Ana\Dropbox\RESEARCH\CompSens_HDR\EG2016_presentation\images\results_scanlines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066" y="1268760"/>
            <a:ext cx="8594952" cy="4870472"/>
          </a:xfrm>
          <a:prstGeom prst="rect">
            <a:avLst/>
          </a:prstGeom>
          <a:noFill/>
          <a:extLst>
            <a:ext uri="{909E8E84-426E-40DD-AFC4-6F175D3DCCD1}">
              <a14:hiddenFill xmlns:a14="http://schemas.microsoft.com/office/drawing/2010/main">
                <a:solidFill>
                  <a:srgbClr val="FFFFFF"/>
                </a:solidFill>
              </a14:hiddenFill>
            </a:ext>
          </a:extLst>
        </p:spPr>
      </p:pic>
      <p:sp>
        <p:nvSpPr>
          <p:cNvPr id="12" name="11 CuadroTexto"/>
          <p:cNvSpPr txBox="1"/>
          <p:nvPr/>
        </p:nvSpPr>
        <p:spPr>
          <a:xfrm>
            <a:off x="503388" y="251937"/>
            <a:ext cx="7885035" cy="584775"/>
          </a:xfrm>
          <a:prstGeom prst="rect">
            <a:avLst/>
          </a:prstGeom>
          <a:noFill/>
        </p:spPr>
        <p:txBody>
          <a:bodyPr vert="horz" wrap="square" rtlCol="0">
            <a:spAutoFit/>
          </a:bodyPr>
          <a:lstStyle/>
          <a:p>
            <a:r>
              <a:rPr lang="en-US" sz="3200" b="1" dirty="0" smtClean="0"/>
              <a:t>Our approach – Convolutional Sparse Coding</a:t>
            </a:r>
            <a:endParaRPr lang="en-US" sz="3200" b="1" dirty="0"/>
          </a:p>
        </p:txBody>
      </p:sp>
    </p:spTree>
    <p:extLst>
      <p:ext uri="{BB962C8B-B14F-4D97-AF65-F5344CB8AC3E}">
        <p14:creationId xmlns:p14="http://schemas.microsoft.com/office/powerpoint/2010/main" val="41728510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3B5F642D-6A31-4596-8C22-CC368C1BDF36}" type="slidenum">
              <a:rPr lang="de-CH" smtClean="0"/>
              <a:t>27</a:t>
            </a:fld>
            <a:endParaRPr lang="de-CH" dirty="0"/>
          </a:p>
        </p:txBody>
      </p:sp>
      <p:sp>
        <p:nvSpPr>
          <p:cNvPr id="7" name="6 CuadroTexto"/>
          <p:cNvSpPr txBox="1"/>
          <p:nvPr/>
        </p:nvSpPr>
        <p:spPr>
          <a:xfrm>
            <a:off x="503388" y="251937"/>
            <a:ext cx="7885035" cy="584775"/>
          </a:xfrm>
          <a:prstGeom prst="rect">
            <a:avLst/>
          </a:prstGeom>
          <a:noFill/>
        </p:spPr>
        <p:txBody>
          <a:bodyPr vert="horz" wrap="square" rtlCol="0">
            <a:spAutoFit/>
          </a:bodyPr>
          <a:lstStyle/>
          <a:p>
            <a:r>
              <a:rPr lang="en-US" sz="3200" b="1" dirty="0" smtClean="0"/>
              <a:t>Coding mask</a:t>
            </a:r>
            <a:endParaRPr lang="en-US" sz="3200" b="1" dirty="0"/>
          </a:p>
        </p:txBody>
      </p:sp>
      <p:pic>
        <p:nvPicPr>
          <p:cNvPr id="5123" name="Picture 3" descr="D:\Users\Ana\Dropbox\RESEARCH\CompSens_HDR\EG2016_presentation\images\fig_compMasks_v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46" y="2057888"/>
            <a:ext cx="8890909" cy="2560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861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3B5F642D-6A31-4596-8C22-CC368C1BDF36}" type="slidenum">
              <a:rPr lang="de-CH" smtClean="0"/>
              <a:t>28</a:t>
            </a:fld>
            <a:endParaRPr lang="de-CH" dirty="0"/>
          </a:p>
        </p:txBody>
      </p:sp>
      <p:sp>
        <p:nvSpPr>
          <p:cNvPr id="7" name="6 CuadroTexto"/>
          <p:cNvSpPr txBox="1"/>
          <p:nvPr/>
        </p:nvSpPr>
        <p:spPr>
          <a:xfrm>
            <a:off x="503388" y="251937"/>
            <a:ext cx="7885035" cy="584775"/>
          </a:xfrm>
          <a:prstGeom prst="rect">
            <a:avLst/>
          </a:prstGeom>
          <a:noFill/>
        </p:spPr>
        <p:txBody>
          <a:bodyPr vert="horz" wrap="square" rtlCol="0">
            <a:spAutoFit/>
          </a:bodyPr>
          <a:lstStyle/>
          <a:p>
            <a:r>
              <a:rPr lang="en-US" sz="3200" b="1" dirty="0" smtClean="0"/>
              <a:t>Coding mask – </a:t>
            </a:r>
            <a:r>
              <a:rPr lang="en-US" sz="3200" b="1" i="1" dirty="0" err="1" smtClean="0"/>
              <a:t>dualISO</a:t>
            </a:r>
            <a:r>
              <a:rPr lang="en-US" sz="3200" b="1" dirty="0" smtClean="0"/>
              <a:t> </a:t>
            </a:r>
            <a:endParaRPr lang="en-US" sz="3200" b="1" dirty="0"/>
          </a:p>
        </p:txBody>
      </p:sp>
      <p:pic>
        <p:nvPicPr>
          <p:cNvPr id="6146" name="Picture 2" descr="D:\Users\Ana\Dropbox\RESEARCH\CompSens_HDR\SVN\papers\2015-EG-cs_hdr\images\dual_IS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924" y="1709738"/>
            <a:ext cx="8042275" cy="3187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122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3B5F642D-6A31-4596-8C22-CC368C1BDF36}" type="slidenum">
              <a:rPr lang="de-CH" smtClean="0"/>
              <a:t>29</a:t>
            </a:fld>
            <a:endParaRPr lang="de-CH" dirty="0"/>
          </a:p>
        </p:txBody>
      </p:sp>
      <p:sp>
        <p:nvSpPr>
          <p:cNvPr id="6" name="5 CuadroTexto"/>
          <p:cNvSpPr txBox="1"/>
          <p:nvPr/>
        </p:nvSpPr>
        <p:spPr>
          <a:xfrm>
            <a:off x="503388" y="251937"/>
            <a:ext cx="7885035" cy="584775"/>
          </a:xfrm>
          <a:prstGeom prst="rect">
            <a:avLst/>
          </a:prstGeom>
          <a:noFill/>
        </p:spPr>
        <p:txBody>
          <a:bodyPr vert="horz" wrap="square" rtlCol="0">
            <a:spAutoFit/>
          </a:bodyPr>
          <a:lstStyle/>
          <a:p>
            <a:r>
              <a:rPr lang="en-US" sz="3200" b="1" dirty="0" smtClean="0"/>
              <a:t>Hardware prototype</a:t>
            </a:r>
            <a:endParaRPr lang="en-US" sz="3200" b="1" dirty="0"/>
          </a:p>
        </p:txBody>
      </p:sp>
      <p:pic>
        <p:nvPicPr>
          <p:cNvPr id="4098" name="Picture 2" descr="D:\Users\Ana\Dropbox\RESEARCH\CompSens_HDR\EG2016_presentation\images\fig_hardwa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5408" y="980880"/>
            <a:ext cx="5060907" cy="503317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689" y="1311460"/>
            <a:ext cx="1759115" cy="1552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980245" y="2683222"/>
            <a:ext cx="777649" cy="461665"/>
          </a:xfrm>
          <a:prstGeom prst="rect">
            <a:avLst/>
          </a:prstGeom>
          <a:noFill/>
        </p:spPr>
        <p:txBody>
          <a:bodyPr wrap="none" rtlCol="0">
            <a:spAutoFit/>
          </a:bodyPr>
          <a:lstStyle/>
          <a:p>
            <a:r>
              <a:rPr lang="en-US" sz="2400" dirty="0" err="1" smtClean="0"/>
              <a:t>LCoS</a:t>
            </a:r>
            <a:endParaRPr lang="en-US" sz="2400" dirty="0"/>
          </a:p>
        </p:txBody>
      </p:sp>
    </p:spTree>
    <p:extLst>
      <p:ext uri="{BB962C8B-B14F-4D97-AF65-F5344CB8AC3E}">
        <p14:creationId xmlns:p14="http://schemas.microsoft.com/office/powerpoint/2010/main" val="34260691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3</a:t>
            </a:fld>
            <a:endParaRPr lang="de-CH" dirty="0"/>
          </a:p>
        </p:txBody>
      </p:sp>
      <p:pic>
        <p:nvPicPr>
          <p:cNvPr id="5" name="Imagen 5"/>
          <p:cNvPicPr>
            <a:picLocks noChangeAspect="1"/>
          </p:cNvPicPr>
          <p:nvPr/>
        </p:nvPicPr>
        <p:blipFill>
          <a:blip r:embed="rId4"/>
          <a:stretch>
            <a:fillRect/>
          </a:stretch>
        </p:blipFill>
        <p:spPr>
          <a:xfrm>
            <a:off x="657400" y="2081778"/>
            <a:ext cx="3591806" cy="3600430"/>
          </a:xfrm>
          <a:prstGeom prst="rect">
            <a:avLst/>
          </a:prstGeom>
          <a:effectLst>
            <a:outerShdw blurRad="50800" dist="38100" dir="2700000" algn="tl" rotWithShape="0">
              <a:prstClr val="black">
                <a:alpha val="40000"/>
              </a:prstClr>
            </a:outerShdw>
          </a:effectLst>
        </p:spPr>
      </p:pic>
      <p:pic>
        <p:nvPicPr>
          <p:cNvPr id="6" name="Imagen 2"/>
          <p:cNvPicPr>
            <a:picLocks noChangeAspect="1"/>
          </p:cNvPicPr>
          <p:nvPr/>
        </p:nvPicPr>
        <p:blipFill>
          <a:blip r:embed="rId5"/>
          <a:stretch>
            <a:fillRect/>
          </a:stretch>
        </p:blipFill>
        <p:spPr>
          <a:xfrm>
            <a:off x="4782104" y="2081778"/>
            <a:ext cx="3591806" cy="3600399"/>
          </a:xfrm>
          <a:prstGeom prst="rect">
            <a:avLst/>
          </a:prstGeom>
          <a:effectLst>
            <a:outerShdw blurRad="50800" dist="38100" dir="2700000" algn="tl" rotWithShape="0">
              <a:prstClr val="black">
                <a:alpha val="40000"/>
              </a:prstClr>
            </a:outerShdw>
          </a:effectLst>
        </p:spPr>
      </p:pic>
      <p:grpSp>
        <p:nvGrpSpPr>
          <p:cNvPr id="7" name="Group 58"/>
          <p:cNvGrpSpPr>
            <a:grpSpLocks/>
          </p:cNvGrpSpPr>
          <p:nvPr/>
        </p:nvGrpSpPr>
        <p:grpSpPr bwMode="auto">
          <a:xfrm>
            <a:off x="1301527" y="1052612"/>
            <a:ext cx="2617787" cy="369887"/>
            <a:chOff x="129" y="935"/>
            <a:chExt cx="1649" cy="233"/>
          </a:xfrm>
        </p:grpSpPr>
        <p:grpSp>
          <p:nvGrpSpPr>
            <p:cNvPr id="8" name="Group 10"/>
            <p:cNvGrpSpPr>
              <a:grpSpLocks/>
            </p:cNvGrpSpPr>
            <p:nvPr/>
          </p:nvGrpSpPr>
          <p:grpSpPr bwMode="auto">
            <a:xfrm>
              <a:off x="214" y="1076"/>
              <a:ext cx="1564" cy="92"/>
              <a:chOff x="214" y="1076"/>
              <a:chExt cx="1564" cy="92"/>
            </a:xfrm>
          </p:grpSpPr>
          <p:sp>
            <p:nvSpPr>
              <p:cNvPr id="14" name="Line 11"/>
              <p:cNvSpPr>
                <a:spLocks noChangeShapeType="1"/>
              </p:cNvSpPr>
              <p:nvPr/>
            </p:nvSpPr>
            <p:spPr bwMode="auto">
              <a:xfrm>
                <a:off x="214" y="1126"/>
                <a:ext cx="1564" cy="0"/>
              </a:xfrm>
              <a:prstGeom prst="line">
                <a:avLst/>
              </a:prstGeom>
              <a:noFill/>
              <a:ln w="9525">
                <a:solidFill>
                  <a:srgbClr val="0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Line 12"/>
              <p:cNvSpPr>
                <a:spLocks noChangeShapeType="1"/>
              </p:cNvSpPr>
              <p:nvPr/>
            </p:nvSpPr>
            <p:spPr bwMode="auto">
              <a:xfrm>
                <a:off x="239" y="1077"/>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Line 13"/>
              <p:cNvSpPr>
                <a:spLocks noChangeShapeType="1"/>
              </p:cNvSpPr>
              <p:nvPr/>
            </p:nvSpPr>
            <p:spPr bwMode="auto">
              <a:xfrm>
                <a:off x="420"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Line 14"/>
              <p:cNvSpPr>
                <a:spLocks noChangeShapeType="1"/>
              </p:cNvSpPr>
              <p:nvPr/>
            </p:nvSpPr>
            <p:spPr bwMode="auto">
              <a:xfrm>
                <a:off x="602"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Line 15"/>
              <p:cNvSpPr>
                <a:spLocks noChangeShapeType="1"/>
              </p:cNvSpPr>
              <p:nvPr/>
            </p:nvSpPr>
            <p:spPr bwMode="auto">
              <a:xfrm>
                <a:off x="783"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Line 16"/>
              <p:cNvSpPr>
                <a:spLocks noChangeShapeType="1"/>
              </p:cNvSpPr>
              <p:nvPr/>
            </p:nvSpPr>
            <p:spPr bwMode="auto">
              <a:xfrm>
                <a:off x="964"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Line 17"/>
              <p:cNvSpPr>
                <a:spLocks noChangeShapeType="1"/>
              </p:cNvSpPr>
              <p:nvPr/>
            </p:nvSpPr>
            <p:spPr bwMode="auto">
              <a:xfrm>
                <a:off x="1146"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Line 18"/>
              <p:cNvSpPr>
                <a:spLocks noChangeShapeType="1"/>
              </p:cNvSpPr>
              <p:nvPr/>
            </p:nvSpPr>
            <p:spPr bwMode="auto">
              <a:xfrm>
                <a:off x="1327"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Line 19"/>
              <p:cNvSpPr>
                <a:spLocks noChangeShapeType="1"/>
              </p:cNvSpPr>
              <p:nvPr/>
            </p:nvSpPr>
            <p:spPr bwMode="auto">
              <a:xfrm>
                <a:off x="1508"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Line 20"/>
              <p:cNvSpPr>
                <a:spLocks noChangeShapeType="1"/>
              </p:cNvSpPr>
              <p:nvPr/>
            </p:nvSpPr>
            <p:spPr bwMode="auto">
              <a:xfrm>
                <a:off x="1690"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 name="Text Box 21"/>
            <p:cNvSpPr txBox="1">
              <a:spLocks noChangeArrowheads="1"/>
            </p:cNvSpPr>
            <p:nvPr/>
          </p:nvSpPr>
          <p:spPr bwMode="auto">
            <a:xfrm>
              <a:off x="129" y="937"/>
              <a:ext cx="18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s-ES" sz="10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-3</a:t>
              </a:r>
              <a:endParaRPr kumimoji="0" lang="es-ES" altLang="es-ES" sz="1000" b="0" i="0" u="none" strike="noStrike" kern="0" cap="none" spc="0" normalizeH="0" baseline="3000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 Box 22"/>
            <p:cNvSpPr txBox="1">
              <a:spLocks noChangeArrowheads="1"/>
            </p:cNvSpPr>
            <p:nvPr/>
          </p:nvSpPr>
          <p:spPr bwMode="auto">
            <a:xfrm>
              <a:off x="322" y="935"/>
              <a:ext cx="18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s-ES" sz="10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-2</a:t>
              </a:r>
              <a:endParaRPr kumimoji="0" lang="es-ES" altLang="es-ES" sz="1000" b="0" i="0" u="none" strike="noStrike" kern="0" cap="none" spc="0" normalizeH="0" baseline="3000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ext Box 23"/>
            <p:cNvSpPr txBox="1">
              <a:spLocks noChangeArrowheads="1"/>
            </p:cNvSpPr>
            <p:nvPr/>
          </p:nvSpPr>
          <p:spPr bwMode="auto">
            <a:xfrm>
              <a:off x="492" y="935"/>
              <a:ext cx="18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s-ES" sz="10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-1</a:t>
              </a:r>
              <a:endParaRPr kumimoji="0" lang="es-ES" altLang="es-ES" sz="1000" b="0" i="0" u="none" strike="noStrike" kern="0" cap="none" spc="0" normalizeH="0" baseline="3000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Text Box 24"/>
            <p:cNvSpPr txBox="1">
              <a:spLocks noChangeArrowheads="1"/>
            </p:cNvSpPr>
            <p:nvPr/>
          </p:nvSpPr>
          <p:spPr bwMode="auto">
            <a:xfrm>
              <a:off x="1611" y="935"/>
              <a:ext cx="16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s-ES" sz="10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5</a:t>
              </a:r>
              <a:endParaRPr kumimoji="0" lang="es-ES" altLang="es-ES" sz="1000" b="0" i="0" u="none" strike="noStrike" kern="0" cap="none" spc="0" normalizeH="0" baseline="3000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 Box 25"/>
            <p:cNvSpPr txBox="1">
              <a:spLocks noChangeArrowheads="1"/>
            </p:cNvSpPr>
            <p:nvPr/>
          </p:nvSpPr>
          <p:spPr bwMode="auto">
            <a:xfrm>
              <a:off x="703" y="935"/>
              <a:ext cx="16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s-ES" sz="10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0</a:t>
              </a:r>
              <a:endParaRPr kumimoji="0" lang="es-ES" altLang="es-ES" sz="1000" b="0" i="0" u="none" strike="noStrike" kern="0" cap="none" spc="0" normalizeH="0" baseline="30000" noProof="0" smtClean="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4" name="Group 60"/>
          <p:cNvGrpSpPr>
            <a:grpSpLocks/>
          </p:cNvGrpSpPr>
          <p:nvPr/>
        </p:nvGrpSpPr>
        <p:grpSpPr bwMode="auto">
          <a:xfrm>
            <a:off x="2428652" y="1405037"/>
            <a:ext cx="1368425" cy="577850"/>
            <a:chOff x="839" y="1157"/>
            <a:chExt cx="862" cy="364"/>
          </a:xfrm>
        </p:grpSpPr>
        <p:grpSp>
          <p:nvGrpSpPr>
            <p:cNvPr id="25" name="Group 26"/>
            <p:cNvGrpSpPr>
              <a:grpSpLocks/>
            </p:cNvGrpSpPr>
            <p:nvPr/>
          </p:nvGrpSpPr>
          <p:grpSpPr bwMode="auto">
            <a:xfrm>
              <a:off x="839" y="1157"/>
              <a:ext cx="862" cy="46"/>
              <a:chOff x="839" y="1207"/>
              <a:chExt cx="862" cy="46"/>
            </a:xfrm>
          </p:grpSpPr>
          <p:sp>
            <p:nvSpPr>
              <p:cNvPr id="27" name="Rectangle 27"/>
              <p:cNvSpPr>
                <a:spLocks noChangeArrowheads="1"/>
              </p:cNvSpPr>
              <p:nvPr/>
            </p:nvSpPr>
            <p:spPr bwMode="auto">
              <a:xfrm>
                <a:off x="839" y="1207"/>
                <a:ext cx="862" cy="46"/>
              </a:xfrm>
              <a:prstGeom prst="rect">
                <a:avLst/>
              </a:pr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Rectangle 28"/>
              <p:cNvSpPr>
                <a:spLocks noChangeArrowheads="1"/>
              </p:cNvSpPr>
              <p:nvPr/>
            </p:nvSpPr>
            <p:spPr bwMode="auto">
              <a:xfrm>
                <a:off x="861" y="1207"/>
                <a:ext cx="816" cy="2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6" name="AutoShape 29" descr="2855661699_9fcf338712"/>
            <p:cNvSpPr>
              <a:spLocks noChangeArrowheads="1"/>
            </p:cNvSpPr>
            <p:nvPr/>
          </p:nvSpPr>
          <p:spPr bwMode="auto">
            <a:xfrm>
              <a:off x="1066" y="1235"/>
              <a:ext cx="408" cy="286"/>
            </a:xfrm>
            <a:prstGeom prst="roundRect">
              <a:avLst>
                <a:gd name="adj" fmla="val 16667"/>
              </a:avLst>
            </a:prstGeom>
            <a:blipFill dpi="0" rotWithShape="1">
              <a:blip r:embed="rId6"/>
              <a:srcRect/>
              <a:stretch>
                <a:fillRect/>
              </a:stretch>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9" name="Group 59"/>
          <p:cNvGrpSpPr>
            <a:grpSpLocks/>
          </p:cNvGrpSpPr>
          <p:nvPr/>
        </p:nvGrpSpPr>
        <p:grpSpPr bwMode="auto">
          <a:xfrm>
            <a:off x="2519139" y="836712"/>
            <a:ext cx="647700" cy="428625"/>
            <a:chOff x="896" y="799"/>
            <a:chExt cx="408" cy="270"/>
          </a:xfrm>
        </p:grpSpPr>
        <p:grpSp>
          <p:nvGrpSpPr>
            <p:cNvPr id="30" name="Group 7"/>
            <p:cNvGrpSpPr>
              <a:grpSpLocks/>
            </p:cNvGrpSpPr>
            <p:nvPr/>
          </p:nvGrpSpPr>
          <p:grpSpPr bwMode="auto">
            <a:xfrm>
              <a:off x="896" y="1022"/>
              <a:ext cx="408" cy="47"/>
              <a:chOff x="3190" y="1023"/>
              <a:chExt cx="408" cy="47"/>
            </a:xfrm>
          </p:grpSpPr>
          <p:sp>
            <p:nvSpPr>
              <p:cNvPr id="32" name="Rectangle 8"/>
              <p:cNvSpPr>
                <a:spLocks noChangeArrowheads="1"/>
              </p:cNvSpPr>
              <p:nvPr/>
            </p:nvSpPr>
            <p:spPr bwMode="auto">
              <a:xfrm>
                <a:off x="3190" y="1023"/>
                <a:ext cx="408" cy="46"/>
              </a:xfrm>
              <a:prstGeom prst="rect">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3" name="Rectangle 9"/>
              <p:cNvSpPr>
                <a:spLocks noChangeArrowheads="1"/>
              </p:cNvSpPr>
              <p:nvPr/>
            </p:nvSpPr>
            <p:spPr bwMode="auto">
              <a:xfrm>
                <a:off x="3212" y="1047"/>
                <a:ext cx="363" cy="2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1" name="AutoShape 30" descr="Canon_Eos_1000D_1"/>
            <p:cNvSpPr>
              <a:spLocks noChangeArrowheads="1"/>
            </p:cNvSpPr>
            <p:nvPr/>
          </p:nvSpPr>
          <p:spPr bwMode="auto">
            <a:xfrm>
              <a:off x="983" y="799"/>
              <a:ext cx="227" cy="206"/>
            </a:xfrm>
            <a:prstGeom prst="roundRect">
              <a:avLst>
                <a:gd name="adj" fmla="val 16667"/>
              </a:avLst>
            </a:prstGeom>
            <a:blipFill dpi="0" rotWithShape="1">
              <a:blip r:embed="rId7"/>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4" name="Text Box 32"/>
          <p:cNvSpPr txBox="1">
            <a:spLocks noChangeArrowheads="1"/>
          </p:cNvSpPr>
          <p:nvPr/>
        </p:nvSpPr>
        <p:spPr bwMode="auto">
          <a:xfrm>
            <a:off x="5378822" y="909737"/>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s-ES" altLang="es-ES" smtClean="0">
              <a:solidFill>
                <a:srgbClr val="000000"/>
              </a:solidFill>
              <a:latin typeface="Arial" panose="020B0604020202020204" pitchFamily="34" charset="0"/>
              <a:cs typeface="Arial" panose="020B0604020202020204" pitchFamily="34" charset="0"/>
            </a:endParaRPr>
          </a:p>
        </p:txBody>
      </p:sp>
      <p:grpSp>
        <p:nvGrpSpPr>
          <p:cNvPr id="35" name="Group 61"/>
          <p:cNvGrpSpPr>
            <a:grpSpLocks/>
          </p:cNvGrpSpPr>
          <p:nvPr/>
        </p:nvGrpSpPr>
        <p:grpSpPr bwMode="auto">
          <a:xfrm>
            <a:off x="5220072" y="1052612"/>
            <a:ext cx="2617788" cy="369887"/>
            <a:chOff x="2054" y="935"/>
            <a:chExt cx="1649" cy="233"/>
          </a:xfrm>
        </p:grpSpPr>
        <p:grpSp>
          <p:nvGrpSpPr>
            <p:cNvPr id="36" name="Group 33"/>
            <p:cNvGrpSpPr>
              <a:grpSpLocks/>
            </p:cNvGrpSpPr>
            <p:nvPr/>
          </p:nvGrpSpPr>
          <p:grpSpPr bwMode="auto">
            <a:xfrm>
              <a:off x="2139" y="1076"/>
              <a:ext cx="1564" cy="92"/>
              <a:chOff x="2139" y="1076"/>
              <a:chExt cx="1564" cy="92"/>
            </a:xfrm>
          </p:grpSpPr>
          <p:sp>
            <p:nvSpPr>
              <p:cNvPr id="42" name="Line 34"/>
              <p:cNvSpPr>
                <a:spLocks noChangeShapeType="1"/>
              </p:cNvSpPr>
              <p:nvPr/>
            </p:nvSpPr>
            <p:spPr bwMode="auto">
              <a:xfrm>
                <a:off x="2139" y="1126"/>
                <a:ext cx="1564" cy="0"/>
              </a:xfrm>
              <a:prstGeom prst="line">
                <a:avLst/>
              </a:prstGeom>
              <a:noFill/>
              <a:ln w="9525">
                <a:solidFill>
                  <a:srgbClr val="0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3" name="Line 35"/>
              <p:cNvSpPr>
                <a:spLocks noChangeShapeType="1"/>
              </p:cNvSpPr>
              <p:nvPr/>
            </p:nvSpPr>
            <p:spPr bwMode="auto">
              <a:xfrm>
                <a:off x="2164" y="1077"/>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4" name="Line 36"/>
              <p:cNvSpPr>
                <a:spLocks noChangeShapeType="1"/>
              </p:cNvSpPr>
              <p:nvPr/>
            </p:nvSpPr>
            <p:spPr bwMode="auto">
              <a:xfrm>
                <a:off x="2345"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Line 37"/>
              <p:cNvSpPr>
                <a:spLocks noChangeShapeType="1"/>
              </p:cNvSpPr>
              <p:nvPr/>
            </p:nvSpPr>
            <p:spPr bwMode="auto">
              <a:xfrm>
                <a:off x="2527"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6" name="Line 38"/>
              <p:cNvSpPr>
                <a:spLocks noChangeShapeType="1"/>
              </p:cNvSpPr>
              <p:nvPr/>
            </p:nvSpPr>
            <p:spPr bwMode="auto">
              <a:xfrm>
                <a:off x="2708"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7" name="Line 39"/>
              <p:cNvSpPr>
                <a:spLocks noChangeShapeType="1"/>
              </p:cNvSpPr>
              <p:nvPr/>
            </p:nvSpPr>
            <p:spPr bwMode="auto">
              <a:xfrm>
                <a:off x="2889"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8" name="Line 40"/>
              <p:cNvSpPr>
                <a:spLocks noChangeShapeType="1"/>
              </p:cNvSpPr>
              <p:nvPr/>
            </p:nvSpPr>
            <p:spPr bwMode="auto">
              <a:xfrm>
                <a:off x="3071"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9" name="Line 41"/>
              <p:cNvSpPr>
                <a:spLocks noChangeShapeType="1"/>
              </p:cNvSpPr>
              <p:nvPr/>
            </p:nvSpPr>
            <p:spPr bwMode="auto">
              <a:xfrm>
                <a:off x="3252"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0" name="Line 42"/>
              <p:cNvSpPr>
                <a:spLocks noChangeShapeType="1"/>
              </p:cNvSpPr>
              <p:nvPr/>
            </p:nvSpPr>
            <p:spPr bwMode="auto">
              <a:xfrm>
                <a:off x="3433"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1" name="Line 43"/>
              <p:cNvSpPr>
                <a:spLocks noChangeShapeType="1"/>
              </p:cNvSpPr>
              <p:nvPr/>
            </p:nvSpPr>
            <p:spPr bwMode="auto">
              <a:xfrm>
                <a:off x="3615"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7" name="Text Box 44"/>
            <p:cNvSpPr txBox="1">
              <a:spLocks noChangeArrowheads="1"/>
            </p:cNvSpPr>
            <p:nvPr/>
          </p:nvSpPr>
          <p:spPr bwMode="auto">
            <a:xfrm>
              <a:off x="2054" y="937"/>
              <a:ext cx="18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s-ES" sz="10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-3</a:t>
              </a:r>
              <a:endParaRPr kumimoji="0" lang="es-ES" altLang="es-ES" sz="1000" b="0" i="0" u="none" strike="noStrike" kern="0" cap="none" spc="0" normalizeH="0" baseline="3000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8" name="Text Box 45"/>
            <p:cNvSpPr txBox="1">
              <a:spLocks noChangeArrowheads="1"/>
            </p:cNvSpPr>
            <p:nvPr/>
          </p:nvSpPr>
          <p:spPr bwMode="auto">
            <a:xfrm>
              <a:off x="2247" y="935"/>
              <a:ext cx="18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s-ES" sz="10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-2</a:t>
              </a:r>
              <a:endParaRPr kumimoji="0" lang="es-ES" altLang="es-ES" sz="1000" b="0" i="0" u="none" strike="noStrike" kern="0" cap="none" spc="0" normalizeH="0" baseline="3000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9" name="Text Box 46"/>
            <p:cNvSpPr txBox="1">
              <a:spLocks noChangeArrowheads="1"/>
            </p:cNvSpPr>
            <p:nvPr/>
          </p:nvSpPr>
          <p:spPr bwMode="auto">
            <a:xfrm>
              <a:off x="2417" y="935"/>
              <a:ext cx="18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s-ES" sz="10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-1</a:t>
              </a:r>
              <a:endParaRPr kumimoji="0" lang="es-ES" altLang="es-ES" sz="1000" b="0" i="0" u="none" strike="noStrike" kern="0" cap="none" spc="0" normalizeH="0" baseline="3000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0" name="Text Box 47"/>
            <p:cNvSpPr txBox="1">
              <a:spLocks noChangeArrowheads="1"/>
            </p:cNvSpPr>
            <p:nvPr/>
          </p:nvSpPr>
          <p:spPr bwMode="auto">
            <a:xfrm>
              <a:off x="3536" y="935"/>
              <a:ext cx="16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s-ES" sz="10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5</a:t>
              </a:r>
              <a:endParaRPr kumimoji="0" lang="es-ES" altLang="es-ES" sz="1000" b="0" i="0" u="none" strike="noStrike" kern="0" cap="none" spc="0" normalizeH="0" baseline="3000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1" name="Text Box 48"/>
            <p:cNvSpPr txBox="1">
              <a:spLocks noChangeArrowheads="1"/>
            </p:cNvSpPr>
            <p:nvPr/>
          </p:nvSpPr>
          <p:spPr bwMode="auto">
            <a:xfrm>
              <a:off x="2628" y="935"/>
              <a:ext cx="16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s-ES" sz="10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0</a:t>
              </a:r>
              <a:endParaRPr kumimoji="0" lang="es-ES" altLang="es-ES" sz="1000" b="0" i="0" u="none" strike="noStrike" kern="0" cap="none" spc="0" normalizeH="0" baseline="30000" noProof="0" smtClean="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2" name="Group 62"/>
          <p:cNvGrpSpPr>
            <a:grpSpLocks/>
          </p:cNvGrpSpPr>
          <p:nvPr/>
        </p:nvGrpSpPr>
        <p:grpSpPr bwMode="auto">
          <a:xfrm>
            <a:off x="6347197" y="1405037"/>
            <a:ext cx="1368425" cy="577850"/>
            <a:chOff x="2764" y="1157"/>
            <a:chExt cx="862" cy="364"/>
          </a:xfrm>
        </p:grpSpPr>
        <p:grpSp>
          <p:nvGrpSpPr>
            <p:cNvPr id="53" name="Group 49"/>
            <p:cNvGrpSpPr>
              <a:grpSpLocks/>
            </p:cNvGrpSpPr>
            <p:nvPr/>
          </p:nvGrpSpPr>
          <p:grpSpPr bwMode="auto">
            <a:xfrm>
              <a:off x="2764" y="1157"/>
              <a:ext cx="862" cy="46"/>
              <a:chOff x="839" y="1207"/>
              <a:chExt cx="862" cy="46"/>
            </a:xfrm>
          </p:grpSpPr>
          <p:sp>
            <p:nvSpPr>
              <p:cNvPr id="55" name="Rectangle 50"/>
              <p:cNvSpPr>
                <a:spLocks noChangeArrowheads="1"/>
              </p:cNvSpPr>
              <p:nvPr/>
            </p:nvSpPr>
            <p:spPr bwMode="auto">
              <a:xfrm>
                <a:off x="839" y="1207"/>
                <a:ext cx="862" cy="46"/>
              </a:xfrm>
              <a:prstGeom prst="rect">
                <a:avLst/>
              </a:pr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6" name="Rectangle 51"/>
              <p:cNvSpPr>
                <a:spLocks noChangeArrowheads="1"/>
              </p:cNvSpPr>
              <p:nvPr/>
            </p:nvSpPr>
            <p:spPr bwMode="auto">
              <a:xfrm>
                <a:off x="861" y="1207"/>
                <a:ext cx="816" cy="2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4" name="AutoShape 52" descr="2855661699_9fcf338712"/>
            <p:cNvSpPr>
              <a:spLocks noChangeArrowheads="1"/>
            </p:cNvSpPr>
            <p:nvPr/>
          </p:nvSpPr>
          <p:spPr bwMode="auto">
            <a:xfrm>
              <a:off x="2991" y="1235"/>
              <a:ext cx="408" cy="286"/>
            </a:xfrm>
            <a:prstGeom prst="roundRect">
              <a:avLst>
                <a:gd name="adj" fmla="val 16667"/>
              </a:avLst>
            </a:prstGeom>
            <a:blipFill dpi="0" rotWithShape="1">
              <a:blip r:embed="rId6"/>
              <a:srcRect/>
              <a:stretch>
                <a:fillRect/>
              </a:stretch>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7" name="Group 63"/>
          <p:cNvGrpSpPr>
            <a:grpSpLocks/>
          </p:cNvGrpSpPr>
          <p:nvPr/>
        </p:nvGrpSpPr>
        <p:grpSpPr bwMode="auto">
          <a:xfrm>
            <a:off x="6982197" y="836712"/>
            <a:ext cx="647700" cy="430212"/>
            <a:chOff x="3164" y="799"/>
            <a:chExt cx="408" cy="271"/>
          </a:xfrm>
        </p:grpSpPr>
        <p:grpSp>
          <p:nvGrpSpPr>
            <p:cNvPr id="58" name="Group 53"/>
            <p:cNvGrpSpPr>
              <a:grpSpLocks/>
            </p:cNvGrpSpPr>
            <p:nvPr/>
          </p:nvGrpSpPr>
          <p:grpSpPr bwMode="auto">
            <a:xfrm>
              <a:off x="3164" y="1023"/>
              <a:ext cx="408" cy="47"/>
              <a:chOff x="3190" y="1023"/>
              <a:chExt cx="408" cy="47"/>
            </a:xfrm>
          </p:grpSpPr>
          <p:sp>
            <p:nvSpPr>
              <p:cNvPr id="60" name="Rectangle 54"/>
              <p:cNvSpPr>
                <a:spLocks noChangeArrowheads="1"/>
              </p:cNvSpPr>
              <p:nvPr/>
            </p:nvSpPr>
            <p:spPr bwMode="auto">
              <a:xfrm>
                <a:off x="3190" y="1023"/>
                <a:ext cx="408" cy="46"/>
              </a:xfrm>
              <a:prstGeom prst="rect">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61" name="Rectangle 55"/>
              <p:cNvSpPr>
                <a:spLocks noChangeArrowheads="1"/>
              </p:cNvSpPr>
              <p:nvPr/>
            </p:nvSpPr>
            <p:spPr bwMode="auto">
              <a:xfrm>
                <a:off x="3212" y="1047"/>
                <a:ext cx="363" cy="2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9" name="AutoShape 56" descr="Canon_Eos_1000D_1"/>
            <p:cNvSpPr>
              <a:spLocks noChangeArrowheads="1"/>
            </p:cNvSpPr>
            <p:nvPr/>
          </p:nvSpPr>
          <p:spPr bwMode="auto">
            <a:xfrm>
              <a:off x="3255" y="799"/>
              <a:ext cx="227" cy="206"/>
            </a:xfrm>
            <a:prstGeom prst="roundRect">
              <a:avLst>
                <a:gd name="adj" fmla="val 16667"/>
              </a:avLst>
            </a:prstGeom>
            <a:blipFill dpi="0" rotWithShape="1">
              <a:blip r:embed="rId7"/>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2" name="Text Box 57"/>
          <p:cNvSpPr txBox="1">
            <a:spLocks noChangeArrowheads="1"/>
          </p:cNvSpPr>
          <p:nvPr/>
        </p:nvSpPr>
        <p:spPr bwMode="auto">
          <a:xfrm>
            <a:off x="7860539" y="1209059"/>
            <a:ext cx="126669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 altLang="es-ES" sz="1200" dirty="0" smtClean="0">
                <a:solidFill>
                  <a:srgbClr val="000000"/>
                </a:solidFill>
                <a:latin typeface="Arial" panose="020B0604020202020204" pitchFamily="34" charset="0"/>
                <a:cs typeface="Arial" panose="020B0604020202020204" pitchFamily="34" charset="0"/>
              </a:rPr>
              <a:t>log10(</a:t>
            </a:r>
            <a:r>
              <a:rPr lang="es-ES" altLang="es-ES" sz="1200" i="1" dirty="0" smtClean="0">
                <a:solidFill>
                  <a:srgbClr val="000000"/>
                </a:solidFill>
                <a:latin typeface="Arial" panose="020B0604020202020204" pitchFamily="34" charset="0"/>
                <a:cs typeface="Arial" panose="020B0604020202020204" pitchFamily="34" charset="0"/>
              </a:rPr>
              <a:t>L) </a:t>
            </a:r>
            <a:r>
              <a:rPr lang="es-ES" altLang="es-ES" sz="1200" dirty="0" smtClean="0">
                <a:solidFill>
                  <a:srgbClr val="000000"/>
                </a:solidFill>
                <a:latin typeface="Arial" panose="020B0604020202020204" pitchFamily="34" charset="0"/>
                <a:cs typeface="Arial" panose="020B0604020202020204" pitchFamily="34" charset="0"/>
              </a:rPr>
              <a:t>[cd/m</a:t>
            </a:r>
            <a:r>
              <a:rPr lang="es-ES" altLang="es-ES" sz="1200" baseline="30000" dirty="0" smtClean="0">
                <a:solidFill>
                  <a:srgbClr val="000000"/>
                </a:solidFill>
                <a:latin typeface="Arial" panose="020B0604020202020204" pitchFamily="34" charset="0"/>
                <a:cs typeface="Arial" panose="020B0604020202020204" pitchFamily="34" charset="0"/>
              </a:rPr>
              <a:t>2</a:t>
            </a:r>
            <a:r>
              <a:rPr lang="es-ES" altLang="es-ES" sz="1200" dirty="0" smtClean="0">
                <a:solidFill>
                  <a:srgbClr val="000000"/>
                </a:solidFill>
                <a:latin typeface="Arial" panose="020B0604020202020204" pitchFamily="34" charset="0"/>
                <a:cs typeface="Arial" panose="020B0604020202020204" pitchFamily="34" charset="0"/>
              </a:rPr>
              <a:t>]</a:t>
            </a:r>
          </a:p>
        </p:txBody>
      </p:sp>
      <p:sp>
        <p:nvSpPr>
          <p:cNvPr id="63" name="Text Box 57"/>
          <p:cNvSpPr txBox="1">
            <a:spLocks noChangeArrowheads="1"/>
          </p:cNvSpPr>
          <p:nvPr/>
        </p:nvSpPr>
        <p:spPr bwMode="auto">
          <a:xfrm>
            <a:off x="3919314" y="1201063"/>
            <a:ext cx="126669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 altLang="es-ES" sz="1200" dirty="0" smtClean="0">
                <a:solidFill>
                  <a:srgbClr val="000000"/>
                </a:solidFill>
                <a:latin typeface="Arial" panose="020B0604020202020204" pitchFamily="34" charset="0"/>
                <a:cs typeface="Arial" panose="020B0604020202020204" pitchFamily="34" charset="0"/>
              </a:rPr>
              <a:t>log10(</a:t>
            </a:r>
            <a:r>
              <a:rPr lang="es-ES" altLang="es-ES" sz="1200" i="1" dirty="0" smtClean="0">
                <a:solidFill>
                  <a:srgbClr val="000000"/>
                </a:solidFill>
                <a:latin typeface="Arial" panose="020B0604020202020204" pitchFamily="34" charset="0"/>
                <a:cs typeface="Arial" panose="020B0604020202020204" pitchFamily="34" charset="0"/>
              </a:rPr>
              <a:t>L) </a:t>
            </a:r>
            <a:r>
              <a:rPr lang="es-ES" altLang="es-ES" sz="1200" dirty="0" smtClean="0">
                <a:solidFill>
                  <a:srgbClr val="000000"/>
                </a:solidFill>
                <a:latin typeface="Arial" panose="020B0604020202020204" pitchFamily="34" charset="0"/>
                <a:cs typeface="Arial" panose="020B0604020202020204" pitchFamily="34" charset="0"/>
              </a:rPr>
              <a:t>[cd/m</a:t>
            </a:r>
            <a:r>
              <a:rPr lang="es-ES" altLang="es-ES" sz="1200" baseline="30000" dirty="0" smtClean="0">
                <a:solidFill>
                  <a:srgbClr val="000000"/>
                </a:solidFill>
                <a:latin typeface="Arial" panose="020B0604020202020204" pitchFamily="34" charset="0"/>
                <a:cs typeface="Arial" panose="020B0604020202020204" pitchFamily="34" charset="0"/>
              </a:rPr>
              <a:t>2</a:t>
            </a:r>
            <a:r>
              <a:rPr lang="es-ES" altLang="es-ES" sz="1200" dirty="0" smtClean="0">
                <a:solidFill>
                  <a:srgbClr val="000000"/>
                </a:solidFill>
                <a:latin typeface="Arial" panose="020B0604020202020204" pitchFamily="34" charset="0"/>
                <a:cs typeface="Arial" panose="020B0604020202020204" pitchFamily="34" charset="0"/>
              </a:rPr>
              <a:t>]</a:t>
            </a:r>
          </a:p>
        </p:txBody>
      </p:sp>
      <p:sp>
        <p:nvSpPr>
          <p:cNvPr id="64" name="63 CuadroTexto"/>
          <p:cNvSpPr txBox="1"/>
          <p:nvPr/>
        </p:nvSpPr>
        <p:spPr>
          <a:xfrm>
            <a:off x="503389" y="251937"/>
            <a:ext cx="2123700" cy="584775"/>
          </a:xfrm>
          <a:prstGeom prst="rect">
            <a:avLst/>
          </a:prstGeom>
          <a:noFill/>
        </p:spPr>
        <p:txBody>
          <a:bodyPr vert="horz" wrap="square" rtlCol="0">
            <a:spAutoFit/>
          </a:bodyPr>
          <a:lstStyle/>
          <a:p>
            <a:r>
              <a:rPr lang="en-US" sz="3200" b="1" dirty="0" smtClean="0"/>
              <a:t>Goal</a:t>
            </a:r>
            <a:endParaRPr lang="en-US" sz="3200" b="1" dirty="0"/>
          </a:p>
        </p:txBody>
      </p:sp>
    </p:spTree>
    <p:extLst>
      <p:ext uri="{BB962C8B-B14F-4D97-AF65-F5344CB8AC3E}">
        <p14:creationId xmlns:p14="http://schemas.microsoft.com/office/powerpoint/2010/main" val="32230413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3B5F642D-6A31-4596-8C22-CC368C1BDF36}" type="slidenum">
              <a:rPr lang="de-CH" smtClean="0"/>
              <a:t>30</a:t>
            </a:fld>
            <a:endParaRPr lang="de-CH" dirty="0"/>
          </a:p>
        </p:txBody>
      </p:sp>
      <p:sp>
        <p:nvSpPr>
          <p:cNvPr id="6" name="5 CuadroTexto"/>
          <p:cNvSpPr txBox="1"/>
          <p:nvPr/>
        </p:nvSpPr>
        <p:spPr>
          <a:xfrm>
            <a:off x="503388" y="251937"/>
            <a:ext cx="7885035" cy="584775"/>
          </a:xfrm>
          <a:prstGeom prst="rect">
            <a:avLst/>
          </a:prstGeom>
          <a:noFill/>
        </p:spPr>
        <p:txBody>
          <a:bodyPr vert="horz" wrap="square" rtlCol="0">
            <a:spAutoFit/>
          </a:bodyPr>
          <a:lstStyle/>
          <a:p>
            <a:r>
              <a:rPr lang="en-US" sz="3200" b="1" dirty="0" smtClean="0"/>
              <a:t>Hardware prototype</a:t>
            </a:r>
            <a:endParaRPr lang="en-US" sz="3200" b="1" dirty="0"/>
          </a:p>
        </p:txBody>
      </p:sp>
      <p:pic>
        <p:nvPicPr>
          <p:cNvPr id="3074" name="Picture 2" descr="D:\Users\Ana\Dropbox\RESEARCH\CompSens_HDR\EG2016_presentation\images\fig_hardware_result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995" y="1782707"/>
            <a:ext cx="8590935" cy="3703693"/>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32867" y="1184948"/>
            <a:ext cx="1545103" cy="707886"/>
          </a:xfrm>
          <a:prstGeom prst="rect">
            <a:avLst/>
          </a:prstGeom>
          <a:noFill/>
        </p:spPr>
        <p:txBody>
          <a:bodyPr wrap="none" rtlCol="0">
            <a:spAutoFit/>
          </a:bodyPr>
          <a:lstStyle/>
          <a:p>
            <a:pPr algn="ctr"/>
            <a:r>
              <a:rPr lang="en-US" sz="2000" dirty="0" smtClean="0"/>
              <a:t>Captured </a:t>
            </a:r>
          </a:p>
          <a:p>
            <a:pPr algn="ctr"/>
            <a:r>
              <a:rPr lang="en-US" sz="2000" dirty="0" smtClean="0"/>
              <a:t>Coded image</a:t>
            </a:r>
            <a:endParaRPr lang="en-US" sz="2000" dirty="0"/>
          </a:p>
        </p:txBody>
      </p:sp>
      <p:sp>
        <p:nvSpPr>
          <p:cNvPr id="8" name="7 CuadroTexto"/>
          <p:cNvSpPr txBox="1"/>
          <p:nvPr/>
        </p:nvSpPr>
        <p:spPr>
          <a:xfrm>
            <a:off x="1711739" y="1718179"/>
            <a:ext cx="2059859" cy="400110"/>
          </a:xfrm>
          <a:prstGeom prst="rect">
            <a:avLst/>
          </a:prstGeom>
          <a:noFill/>
        </p:spPr>
        <p:txBody>
          <a:bodyPr wrap="none" rtlCol="0">
            <a:spAutoFit/>
          </a:bodyPr>
          <a:lstStyle/>
          <a:p>
            <a:pPr algn="ctr"/>
            <a:r>
              <a:rPr lang="en-US" sz="2000" dirty="0" err="1" smtClean="0"/>
              <a:t>Tonemapped</a:t>
            </a:r>
            <a:r>
              <a:rPr lang="en-US" sz="2000" dirty="0" smtClean="0"/>
              <a:t> HDR</a:t>
            </a:r>
            <a:endParaRPr lang="en-US" sz="2000" dirty="0"/>
          </a:p>
        </p:txBody>
      </p:sp>
      <p:sp>
        <p:nvSpPr>
          <p:cNvPr id="9" name="8 CuadroTexto"/>
          <p:cNvSpPr txBox="1"/>
          <p:nvPr/>
        </p:nvSpPr>
        <p:spPr>
          <a:xfrm>
            <a:off x="1553743" y="5348759"/>
            <a:ext cx="2205155" cy="400110"/>
          </a:xfrm>
          <a:prstGeom prst="rect">
            <a:avLst/>
          </a:prstGeom>
          <a:noFill/>
        </p:spPr>
        <p:txBody>
          <a:bodyPr wrap="none" rtlCol="0">
            <a:spAutoFit/>
          </a:bodyPr>
          <a:lstStyle/>
          <a:p>
            <a:pPr algn="ctr"/>
            <a:r>
              <a:rPr lang="en-US" sz="2000" dirty="0" smtClean="0"/>
              <a:t>Close-up exposures</a:t>
            </a:r>
            <a:endParaRPr lang="en-US" sz="2000" dirty="0"/>
          </a:p>
        </p:txBody>
      </p:sp>
    </p:spTree>
    <p:extLst>
      <p:ext uri="{BB962C8B-B14F-4D97-AF65-F5344CB8AC3E}">
        <p14:creationId xmlns:p14="http://schemas.microsoft.com/office/powerpoint/2010/main" val="40198626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3B5F642D-6A31-4596-8C22-CC368C1BDF36}" type="slidenum">
              <a:rPr lang="de-CH" smtClean="0"/>
              <a:t>31</a:t>
            </a:fld>
            <a:endParaRPr lang="de-CH" dirty="0"/>
          </a:p>
        </p:txBody>
      </p:sp>
      <p:sp>
        <p:nvSpPr>
          <p:cNvPr id="5" name="4 CuadroTexto"/>
          <p:cNvSpPr txBox="1"/>
          <p:nvPr/>
        </p:nvSpPr>
        <p:spPr>
          <a:xfrm>
            <a:off x="503388" y="251937"/>
            <a:ext cx="7885035" cy="584775"/>
          </a:xfrm>
          <a:prstGeom prst="rect">
            <a:avLst/>
          </a:prstGeom>
          <a:noFill/>
        </p:spPr>
        <p:txBody>
          <a:bodyPr vert="horz" wrap="square" rtlCol="0">
            <a:spAutoFit/>
          </a:bodyPr>
          <a:lstStyle/>
          <a:p>
            <a:r>
              <a:rPr lang="en-US" sz="3200" b="1" dirty="0" smtClean="0"/>
              <a:t>Comparisons</a:t>
            </a:r>
            <a:endParaRPr lang="en-US" sz="3200" b="1" dirty="0"/>
          </a:p>
        </p:txBody>
      </p:sp>
      <p:pic>
        <p:nvPicPr>
          <p:cNvPr id="2055" name="Picture 7" descr="D:\Users\Ana\Dropbox\RESEARCH\CompSens_HDR\SVN\papers\2015-EG-cs_hdr\images\comparison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866" y="1385434"/>
            <a:ext cx="8799134" cy="3965041"/>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4969565" y="5314123"/>
            <a:ext cx="1447832" cy="369332"/>
          </a:xfrm>
          <a:prstGeom prst="rect">
            <a:avLst/>
          </a:prstGeom>
          <a:noFill/>
        </p:spPr>
        <p:txBody>
          <a:bodyPr wrap="none" rtlCol="0">
            <a:spAutoFit/>
          </a:bodyPr>
          <a:lstStyle/>
          <a:p>
            <a:r>
              <a:rPr lang="es-ES" dirty="0" smtClean="0"/>
              <a:t>[Hajisharif14]</a:t>
            </a:r>
            <a:endParaRPr lang="es-ES" dirty="0"/>
          </a:p>
        </p:txBody>
      </p:sp>
      <p:sp>
        <p:nvSpPr>
          <p:cNvPr id="6" name="CuadroTexto 5"/>
          <p:cNvSpPr txBox="1"/>
          <p:nvPr/>
        </p:nvSpPr>
        <p:spPr>
          <a:xfrm>
            <a:off x="3015822" y="5288483"/>
            <a:ext cx="1106650" cy="369332"/>
          </a:xfrm>
          <a:prstGeom prst="rect">
            <a:avLst/>
          </a:prstGeom>
          <a:noFill/>
        </p:spPr>
        <p:txBody>
          <a:bodyPr wrap="none" rtlCol="0">
            <a:spAutoFit/>
          </a:bodyPr>
          <a:lstStyle/>
          <a:p>
            <a:r>
              <a:rPr lang="es-ES" dirty="0" smtClean="0"/>
              <a:t>[Nayar02]</a:t>
            </a:r>
            <a:endParaRPr lang="es-ES" dirty="0"/>
          </a:p>
        </p:txBody>
      </p:sp>
    </p:spTree>
    <p:extLst>
      <p:ext uri="{BB962C8B-B14F-4D97-AF65-F5344CB8AC3E}">
        <p14:creationId xmlns:p14="http://schemas.microsoft.com/office/powerpoint/2010/main" val="23396246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3B5F642D-6A31-4596-8C22-CC368C1BDF36}" type="slidenum">
              <a:rPr lang="de-CH" smtClean="0"/>
              <a:t>32</a:t>
            </a:fld>
            <a:endParaRPr lang="de-CH" dirty="0"/>
          </a:p>
        </p:txBody>
      </p:sp>
      <p:sp>
        <p:nvSpPr>
          <p:cNvPr id="6" name="5 CuadroTexto"/>
          <p:cNvSpPr txBox="1"/>
          <p:nvPr/>
        </p:nvSpPr>
        <p:spPr>
          <a:xfrm>
            <a:off x="503388" y="251937"/>
            <a:ext cx="7885035" cy="584775"/>
          </a:xfrm>
          <a:prstGeom prst="rect">
            <a:avLst/>
          </a:prstGeom>
          <a:noFill/>
        </p:spPr>
        <p:txBody>
          <a:bodyPr vert="horz" wrap="square" rtlCol="0">
            <a:spAutoFit/>
          </a:bodyPr>
          <a:lstStyle/>
          <a:p>
            <a:r>
              <a:rPr lang="en-US" sz="3200" b="1" dirty="0" smtClean="0"/>
              <a:t>Results</a:t>
            </a:r>
            <a:endParaRPr lang="en-US" sz="3200" b="1" dirty="0"/>
          </a:p>
        </p:txBody>
      </p:sp>
      <p:sp>
        <p:nvSpPr>
          <p:cNvPr id="7" name="6 CuadroTexto"/>
          <p:cNvSpPr txBox="1"/>
          <p:nvPr/>
        </p:nvSpPr>
        <p:spPr>
          <a:xfrm>
            <a:off x="5878930" y="-59537"/>
            <a:ext cx="4281714" cy="1661993"/>
          </a:xfrm>
          <a:prstGeom prst="rect">
            <a:avLst/>
          </a:prstGeom>
          <a:noFill/>
        </p:spPr>
        <p:txBody>
          <a:bodyPr wrap="square" rtlCol="0">
            <a:spAutoFit/>
          </a:bodyPr>
          <a:lstStyle/>
          <a:p>
            <a:pPr>
              <a:lnSpc>
                <a:spcPct val="150000"/>
              </a:lnSpc>
            </a:pPr>
            <a:r>
              <a:rPr lang="en-US" sz="2800" b="1" dirty="0" smtClean="0">
                <a:solidFill>
                  <a:schemeClr val="accent2"/>
                </a:solidFill>
              </a:rPr>
              <a:t>Up to 16 stops</a:t>
            </a:r>
          </a:p>
          <a:p>
            <a:pPr>
              <a:lnSpc>
                <a:spcPct val="150000"/>
              </a:lnSpc>
            </a:pPr>
            <a:r>
              <a:rPr lang="en-US" sz="2800" b="1" dirty="0" smtClean="0">
                <a:solidFill>
                  <a:schemeClr val="accent2"/>
                </a:solidFill>
              </a:rPr>
              <a:t>PSNRs above 40 dBs</a:t>
            </a:r>
          </a:p>
          <a:p>
            <a:endParaRPr lang="en-US" dirty="0">
              <a:solidFill>
                <a:srgbClr val="FDA301"/>
              </a:solidFill>
            </a:endParaRPr>
          </a:p>
        </p:txBody>
      </p:sp>
      <p:pic>
        <p:nvPicPr>
          <p:cNvPr id="1031" name="Picture 7" descr="D:\Users\Ana\Dropbox\RESEARCH\CompSens_HDR\EG2016_presentation\images\results_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8071" y="1384226"/>
            <a:ext cx="2010619" cy="42789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Users\Ana\Dropbox\RESEARCH\CompSens_HDR\EG2016_presentation\images\results_2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1684" y="1384226"/>
            <a:ext cx="1983920" cy="427894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D:\Users\Ana\Dropbox\RESEARCH\CompSens_HDR\EG2016_presentation\images\results_2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5542" y="1323499"/>
            <a:ext cx="2001731" cy="433967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2 Grupo"/>
          <p:cNvGrpSpPr/>
          <p:nvPr/>
        </p:nvGrpSpPr>
        <p:grpSpPr>
          <a:xfrm>
            <a:off x="287048" y="3490175"/>
            <a:ext cx="2138650" cy="2172996"/>
            <a:chOff x="147348" y="3486402"/>
            <a:chExt cx="2138650" cy="2172996"/>
          </a:xfrm>
        </p:grpSpPr>
        <p:pic>
          <p:nvPicPr>
            <p:cNvPr id="1027" name="Picture 3" descr="D:\Users\Ana\Dropbox\RESEARCH\CompSens_HDR\EG2016_presentation\images\results_1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674" y="3519926"/>
              <a:ext cx="1842324" cy="2139472"/>
            </a:xfrm>
            <a:prstGeom prst="rect">
              <a:avLst/>
            </a:prstGeom>
            <a:noFill/>
            <a:extLst>
              <a:ext uri="{909E8E84-426E-40DD-AFC4-6F175D3DCCD1}">
                <a14:hiddenFill xmlns:a14="http://schemas.microsoft.com/office/drawing/2010/main">
                  <a:solidFill>
                    <a:srgbClr val="FFFFFF"/>
                  </a:solidFill>
                </a14:hiddenFill>
              </a:ext>
            </a:extLst>
          </p:spPr>
        </p:pic>
        <p:sp>
          <p:nvSpPr>
            <p:cNvPr id="15" name="14 CuadroTexto"/>
            <p:cNvSpPr txBox="1"/>
            <p:nvPr/>
          </p:nvSpPr>
          <p:spPr>
            <a:xfrm rot="16200000">
              <a:off x="-569836" y="4203586"/>
              <a:ext cx="1803700" cy="369332"/>
            </a:xfrm>
            <a:prstGeom prst="rect">
              <a:avLst/>
            </a:prstGeom>
            <a:noFill/>
          </p:spPr>
          <p:txBody>
            <a:bodyPr wrap="none" rtlCol="0">
              <a:spAutoFit/>
            </a:bodyPr>
            <a:lstStyle/>
            <a:p>
              <a:pPr algn="ctr"/>
              <a:r>
                <a:rPr lang="en-US" dirty="0" smtClean="0"/>
                <a:t>Log2 (luminance)</a:t>
              </a:r>
              <a:endParaRPr lang="en-US" dirty="0"/>
            </a:p>
          </p:txBody>
        </p:sp>
      </p:grpSp>
      <p:grpSp>
        <p:nvGrpSpPr>
          <p:cNvPr id="5" name="4 Grupo"/>
          <p:cNvGrpSpPr/>
          <p:nvPr/>
        </p:nvGrpSpPr>
        <p:grpSpPr>
          <a:xfrm>
            <a:off x="61113" y="959888"/>
            <a:ext cx="2958300" cy="2508732"/>
            <a:chOff x="-78587" y="956115"/>
            <a:chExt cx="2958300" cy="2508732"/>
          </a:xfrm>
        </p:grpSpPr>
        <p:pic>
          <p:nvPicPr>
            <p:cNvPr id="1030" name="Picture 6" descr="D:\Users\Ana\Dropbox\RESEARCH\CompSens_HDR\EG2016_presentation\images\results_1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634" y="1231538"/>
              <a:ext cx="2289850" cy="223330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rot="16200000">
              <a:off x="-550671" y="2195097"/>
              <a:ext cx="1590500" cy="646331"/>
            </a:xfrm>
            <a:prstGeom prst="rect">
              <a:avLst/>
            </a:prstGeom>
            <a:noFill/>
          </p:spPr>
          <p:txBody>
            <a:bodyPr wrap="none" rtlCol="0">
              <a:spAutoFit/>
            </a:bodyPr>
            <a:lstStyle/>
            <a:p>
              <a:pPr algn="ctr"/>
              <a:r>
                <a:rPr lang="en-US" dirty="0" err="1" smtClean="0"/>
                <a:t>Tonemapped</a:t>
              </a:r>
              <a:r>
                <a:rPr lang="en-US" dirty="0" smtClean="0"/>
                <a:t> </a:t>
              </a:r>
            </a:p>
            <a:p>
              <a:pPr algn="ctr"/>
              <a:r>
                <a:rPr lang="en-US" dirty="0" smtClean="0"/>
                <a:t>recovered HDR</a:t>
              </a:r>
              <a:endParaRPr lang="en-US" dirty="0"/>
            </a:p>
          </p:txBody>
        </p:sp>
        <p:sp>
          <p:nvSpPr>
            <p:cNvPr id="16" name="15 CuadroTexto"/>
            <p:cNvSpPr txBox="1"/>
            <p:nvPr/>
          </p:nvSpPr>
          <p:spPr>
            <a:xfrm>
              <a:off x="1409759" y="956115"/>
              <a:ext cx="1469954" cy="369332"/>
            </a:xfrm>
            <a:prstGeom prst="rect">
              <a:avLst/>
            </a:prstGeom>
            <a:noFill/>
          </p:spPr>
          <p:txBody>
            <a:bodyPr wrap="none" rtlCol="0">
              <a:spAutoFit/>
            </a:bodyPr>
            <a:lstStyle/>
            <a:p>
              <a:pPr algn="ctr"/>
              <a:r>
                <a:rPr lang="en-US" dirty="0" smtClean="0"/>
                <a:t>squared error</a:t>
              </a:r>
              <a:endParaRPr lang="en-US" dirty="0"/>
            </a:p>
          </p:txBody>
        </p:sp>
      </p:grpSp>
      <p:sp>
        <p:nvSpPr>
          <p:cNvPr id="17" name="16 CuadroTexto"/>
          <p:cNvSpPr txBox="1"/>
          <p:nvPr/>
        </p:nvSpPr>
        <p:spPr>
          <a:xfrm>
            <a:off x="2284436" y="5733584"/>
            <a:ext cx="6959601" cy="523220"/>
          </a:xfrm>
          <a:prstGeom prst="rect">
            <a:avLst/>
          </a:prstGeom>
          <a:noFill/>
        </p:spPr>
        <p:txBody>
          <a:bodyPr wrap="square" rtlCol="0">
            <a:spAutoFit/>
          </a:bodyPr>
          <a:lstStyle/>
          <a:p>
            <a:r>
              <a:rPr lang="en-US" sz="1400" dirty="0" smtClean="0"/>
              <a:t>Ground truth from the </a:t>
            </a:r>
            <a:r>
              <a:rPr lang="en-US" sz="1400" dirty="0"/>
              <a:t>HDR Photographic Survey (http://ritmcsl.org/fairchild/HDR.html), and the EMPA HDR Image Database (http://www.empamedia.ethz.ch/hdrdatabase/index.php</a:t>
            </a:r>
            <a:r>
              <a:rPr lang="en-US" sz="1400" dirty="0" smtClean="0"/>
              <a:t>)</a:t>
            </a:r>
            <a:endParaRPr lang="en-US" sz="1400" dirty="0"/>
          </a:p>
        </p:txBody>
      </p:sp>
    </p:spTree>
    <p:extLst>
      <p:ext uri="{BB962C8B-B14F-4D97-AF65-F5344CB8AC3E}">
        <p14:creationId xmlns:p14="http://schemas.microsoft.com/office/powerpoint/2010/main" val="193962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1"/>
                                        </p:tgtEl>
                                        <p:attrNameLst>
                                          <p:attrName>style.visibility</p:attrName>
                                        </p:attrNameLst>
                                      </p:cBhvr>
                                      <p:to>
                                        <p:strVal val="visible"/>
                                      </p:to>
                                    </p:set>
                                    <p:animEffect transition="in" filter="fade">
                                      <p:cBhvr>
                                        <p:cTn id="17" dur="500"/>
                                        <p:tgtEl>
                                          <p:spTgt spid="1031"/>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32"/>
                                        </p:tgtEl>
                                        <p:attrNameLst>
                                          <p:attrName>style.visibility</p:attrName>
                                        </p:attrNameLst>
                                      </p:cBhvr>
                                      <p:to>
                                        <p:strVal val="visible"/>
                                      </p:to>
                                    </p:set>
                                    <p:animEffect transition="in" filter="fade">
                                      <p:cBhvr>
                                        <p:cTn id="21" dur="500"/>
                                        <p:tgtEl>
                                          <p:spTgt spid="103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33"/>
                                        </p:tgtEl>
                                        <p:attrNameLst>
                                          <p:attrName>style.visibility</p:attrName>
                                        </p:attrNameLst>
                                      </p:cBhvr>
                                      <p:to>
                                        <p:strVal val="visible"/>
                                      </p:to>
                                    </p:set>
                                    <p:animEffect transition="in" filter="fade">
                                      <p:cBhvr>
                                        <p:cTn id="25" dur="5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3B5F642D-6A31-4596-8C22-CC368C1BDF36}" type="slidenum">
              <a:rPr lang="de-CH" smtClean="0"/>
              <a:t>33</a:t>
            </a:fld>
            <a:endParaRPr lang="de-CH" dirty="0"/>
          </a:p>
        </p:txBody>
      </p:sp>
      <p:sp>
        <p:nvSpPr>
          <p:cNvPr id="5" name="4 CuadroTexto"/>
          <p:cNvSpPr txBox="1"/>
          <p:nvPr/>
        </p:nvSpPr>
        <p:spPr>
          <a:xfrm>
            <a:off x="503388" y="251937"/>
            <a:ext cx="7885035" cy="584775"/>
          </a:xfrm>
          <a:prstGeom prst="rect">
            <a:avLst/>
          </a:prstGeom>
          <a:noFill/>
        </p:spPr>
        <p:txBody>
          <a:bodyPr vert="horz" wrap="square" rtlCol="0">
            <a:spAutoFit/>
          </a:bodyPr>
          <a:lstStyle/>
          <a:p>
            <a:r>
              <a:rPr lang="en-US" sz="3200" b="1" dirty="0" smtClean="0"/>
              <a:t>Discussion </a:t>
            </a:r>
            <a:endParaRPr lang="en-US" sz="3200" b="1" dirty="0"/>
          </a:p>
        </p:txBody>
      </p:sp>
      <p:sp>
        <p:nvSpPr>
          <p:cNvPr id="6" name="5 CuadroTexto"/>
          <p:cNvSpPr txBox="1"/>
          <p:nvPr/>
        </p:nvSpPr>
        <p:spPr>
          <a:xfrm>
            <a:off x="667657" y="1036935"/>
            <a:ext cx="7924800" cy="461665"/>
          </a:xfrm>
          <a:prstGeom prst="rect">
            <a:avLst/>
          </a:prstGeom>
          <a:noFill/>
        </p:spPr>
        <p:txBody>
          <a:bodyPr wrap="square" rtlCol="0">
            <a:spAutoFit/>
          </a:bodyPr>
          <a:lstStyle/>
          <a:p>
            <a:r>
              <a:rPr lang="en-US" sz="2400" b="1" dirty="0" smtClean="0">
                <a:solidFill>
                  <a:schemeClr val="accent2"/>
                </a:solidFill>
              </a:rPr>
              <a:t>Benefits &amp; Advantages</a:t>
            </a:r>
            <a:endParaRPr lang="en-US" sz="2400" b="1" dirty="0">
              <a:solidFill>
                <a:schemeClr val="accent2"/>
              </a:solidFill>
            </a:endParaRPr>
          </a:p>
        </p:txBody>
      </p:sp>
      <p:sp>
        <p:nvSpPr>
          <p:cNvPr id="2" name="1 CuadroTexto"/>
          <p:cNvSpPr txBox="1"/>
          <p:nvPr/>
        </p:nvSpPr>
        <p:spPr>
          <a:xfrm>
            <a:off x="895350" y="1573746"/>
            <a:ext cx="737235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Not limited to a number of captured exposures</a:t>
            </a:r>
          </a:p>
          <a:p>
            <a:pPr marL="285750" indent="-285750">
              <a:buFont typeface="Arial" panose="020B0604020202020204" pitchFamily="34" charset="0"/>
              <a:buChar char="•"/>
            </a:pPr>
            <a:r>
              <a:rPr lang="en-US" dirty="0" smtClean="0"/>
              <a:t>Accounts for the optical PSF of the system and corrupted pixels</a:t>
            </a:r>
          </a:p>
          <a:p>
            <a:pPr marL="285750" indent="-285750">
              <a:buFont typeface="Arial" panose="020B0604020202020204" pitchFamily="34" charset="0"/>
              <a:buChar char="•"/>
            </a:pPr>
            <a:r>
              <a:rPr lang="en-US" dirty="0" smtClean="0"/>
              <a:t>Versatile Framework</a:t>
            </a:r>
          </a:p>
          <a:p>
            <a:pPr marL="742950" lvl="1" indent="-285750">
              <a:buFont typeface="Arial" panose="020B0604020202020204" pitchFamily="34" charset="0"/>
              <a:buChar char="•"/>
            </a:pPr>
            <a:r>
              <a:rPr lang="en-US" dirty="0" smtClean="0"/>
              <a:t>Can be extended for </a:t>
            </a:r>
            <a:r>
              <a:rPr lang="en-US" dirty="0" err="1" smtClean="0"/>
              <a:t>demosaicking</a:t>
            </a:r>
            <a:r>
              <a:rPr lang="en-US" dirty="0" smtClean="0"/>
              <a:t> </a:t>
            </a:r>
          </a:p>
          <a:p>
            <a:pPr marL="742950" lvl="1" indent="-285750">
              <a:buFont typeface="Arial" panose="020B0604020202020204" pitchFamily="34" charset="0"/>
              <a:buChar char="•"/>
            </a:pPr>
            <a:r>
              <a:rPr lang="en-US" dirty="0" smtClean="0"/>
              <a:t>Can handle a wide variety of coding masks (including </a:t>
            </a:r>
            <a:r>
              <a:rPr lang="en-US" i="1" dirty="0" err="1" smtClean="0"/>
              <a:t>dualISO</a:t>
            </a:r>
            <a:r>
              <a:rPr lang="en-US" dirty="0" smtClean="0"/>
              <a:t>)</a:t>
            </a:r>
          </a:p>
          <a:p>
            <a:pPr marL="285750" indent="-285750">
              <a:buFont typeface="Arial" panose="020B0604020202020204" pitchFamily="34" charset="0"/>
              <a:buChar char="•"/>
            </a:pPr>
            <a:r>
              <a:rPr lang="en-US" dirty="0" smtClean="0"/>
              <a:t>Naturally extends to video</a:t>
            </a:r>
            <a:endParaRPr lang="en-US" dirty="0"/>
          </a:p>
        </p:txBody>
      </p:sp>
    </p:spTree>
    <p:extLst>
      <p:ext uri="{BB962C8B-B14F-4D97-AF65-F5344CB8AC3E}">
        <p14:creationId xmlns:p14="http://schemas.microsoft.com/office/powerpoint/2010/main" val="32157811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3B5F642D-6A31-4596-8C22-CC368C1BDF36}" type="slidenum">
              <a:rPr lang="de-CH" smtClean="0"/>
              <a:t>34</a:t>
            </a:fld>
            <a:endParaRPr lang="de-CH" dirty="0"/>
          </a:p>
        </p:txBody>
      </p:sp>
      <p:sp>
        <p:nvSpPr>
          <p:cNvPr id="5" name="4 CuadroTexto"/>
          <p:cNvSpPr txBox="1"/>
          <p:nvPr/>
        </p:nvSpPr>
        <p:spPr>
          <a:xfrm>
            <a:off x="503388" y="251937"/>
            <a:ext cx="7885035" cy="584775"/>
          </a:xfrm>
          <a:prstGeom prst="rect">
            <a:avLst/>
          </a:prstGeom>
          <a:noFill/>
        </p:spPr>
        <p:txBody>
          <a:bodyPr vert="horz" wrap="square" rtlCol="0">
            <a:spAutoFit/>
          </a:bodyPr>
          <a:lstStyle/>
          <a:p>
            <a:r>
              <a:rPr lang="en-US" sz="3200" b="1" dirty="0" smtClean="0"/>
              <a:t>Discussion </a:t>
            </a:r>
            <a:endParaRPr lang="en-US" sz="3200" b="1" dirty="0"/>
          </a:p>
        </p:txBody>
      </p:sp>
      <p:sp>
        <p:nvSpPr>
          <p:cNvPr id="6" name="5 CuadroTexto"/>
          <p:cNvSpPr txBox="1"/>
          <p:nvPr/>
        </p:nvSpPr>
        <p:spPr>
          <a:xfrm>
            <a:off x="667657" y="1036935"/>
            <a:ext cx="7924800" cy="461665"/>
          </a:xfrm>
          <a:prstGeom prst="rect">
            <a:avLst/>
          </a:prstGeom>
          <a:noFill/>
        </p:spPr>
        <p:txBody>
          <a:bodyPr wrap="square" rtlCol="0">
            <a:spAutoFit/>
          </a:bodyPr>
          <a:lstStyle/>
          <a:p>
            <a:r>
              <a:rPr lang="en-US" sz="2400" b="1" dirty="0" smtClean="0">
                <a:solidFill>
                  <a:schemeClr val="accent2"/>
                </a:solidFill>
              </a:rPr>
              <a:t>Benefits &amp; Advantages</a:t>
            </a:r>
            <a:endParaRPr lang="en-US" sz="2400" b="1" dirty="0">
              <a:solidFill>
                <a:schemeClr val="accent2"/>
              </a:solidFill>
            </a:endParaRPr>
          </a:p>
        </p:txBody>
      </p:sp>
      <p:sp>
        <p:nvSpPr>
          <p:cNvPr id="7" name="6 CuadroTexto"/>
          <p:cNvSpPr txBox="1"/>
          <p:nvPr/>
        </p:nvSpPr>
        <p:spPr>
          <a:xfrm>
            <a:off x="734332" y="3878383"/>
            <a:ext cx="7924800" cy="461665"/>
          </a:xfrm>
          <a:prstGeom prst="rect">
            <a:avLst/>
          </a:prstGeom>
          <a:noFill/>
        </p:spPr>
        <p:txBody>
          <a:bodyPr wrap="square" rtlCol="0">
            <a:spAutoFit/>
          </a:bodyPr>
          <a:lstStyle/>
          <a:p>
            <a:r>
              <a:rPr lang="en-US" sz="2400" b="1" dirty="0" smtClean="0">
                <a:solidFill>
                  <a:schemeClr val="accent2"/>
                </a:solidFill>
              </a:rPr>
              <a:t>Limitations</a:t>
            </a:r>
            <a:endParaRPr lang="en-US" sz="2400" b="1" dirty="0">
              <a:solidFill>
                <a:schemeClr val="accent2"/>
              </a:solidFill>
            </a:endParaRPr>
          </a:p>
        </p:txBody>
      </p:sp>
      <p:pic>
        <p:nvPicPr>
          <p:cNvPr id="1026" name="Picture 2" descr="D:\Users\Ana\Dropbox\RESEARCH\CompSens_HDR\EG2016_presentation\images\Limitations_bulb_v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8337" y="3620510"/>
            <a:ext cx="3451871" cy="1767029"/>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895350" y="4542745"/>
            <a:ext cx="4180114"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Very large areas with extremely high dynamic range may result in artifacts</a:t>
            </a:r>
            <a:endParaRPr lang="en-US" dirty="0"/>
          </a:p>
        </p:txBody>
      </p:sp>
      <p:sp>
        <p:nvSpPr>
          <p:cNvPr id="2" name="1 CuadroTexto"/>
          <p:cNvSpPr txBox="1"/>
          <p:nvPr/>
        </p:nvSpPr>
        <p:spPr>
          <a:xfrm>
            <a:off x="895350" y="1573746"/>
            <a:ext cx="737235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Not limited to a number of captured exposures</a:t>
            </a:r>
          </a:p>
          <a:p>
            <a:pPr marL="285750" indent="-285750">
              <a:buFont typeface="Arial" panose="020B0604020202020204" pitchFamily="34" charset="0"/>
              <a:buChar char="•"/>
            </a:pPr>
            <a:r>
              <a:rPr lang="en-US" dirty="0" smtClean="0"/>
              <a:t>Accounts for the optical PSF of the system and corrupted pixels</a:t>
            </a:r>
          </a:p>
          <a:p>
            <a:pPr marL="285750" indent="-285750">
              <a:buFont typeface="Arial" panose="020B0604020202020204" pitchFamily="34" charset="0"/>
              <a:buChar char="•"/>
            </a:pPr>
            <a:r>
              <a:rPr lang="en-US" dirty="0" smtClean="0"/>
              <a:t>Versatile Framework</a:t>
            </a:r>
          </a:p>
          <a:p>
            <a:pPr marL="742950" lvl="1" indent="-285750">
              <a:buFont typeface="Arial" panose="020B0604020202020204" pitchFamily="34" charset="0"/>
              <a:buChar char="•"/>
            </a:pPr>
            <a:r>
              <a:rPr lang="en-US" dirty="0" smtClean="0"/>
              <a:t>Can be extended for </a:t>
            </a:r>
            <a:r>
              <a:rPr lang="en-US" dirty="0" err="1" smtClean="0"/>
              <a:t>demosaicking</a:t>
            </a:r>
            <a:r>
              <a:rPr lang="en-US" dirty="0" smtClean="0"/>
              <a:t> </a:t>
            </a:r>
          </a:p>
          <a:p>
            <a:pPr marL="742950" lvl="1" indent="-285750">
              <a:buFont typeface="Arial" panose="020B0604020202020204" pitchFamily="34" charset="0"/>
              <a:buChar char="•"/>
            </a:pPr>
            <a:r>
              <a:rPr lang="en-US" dirty="0" smtClean="0"/>
              <a:t>Can handle a wide variety of coding masks (including </a:t>
            </a:r>
            <a:r>
              <a:rPr lang="en-US" i="1" dirty="0" err="1" smtClean="0"/>
              <a:t>dualISO</a:t>
            </a:r>
            <a:r>
              <a:rPr lang="en-US" dirty="0" smtClean="0"/>
              <a:t>)</a:t>
            </a:r>
          </a:p>
          <a:p>
            <a:pPr marL="285750" indent="-285750">
              <a:buFont typeface="Arial" panose="020B0604020202020204" pitchFamily="34" charset="0"/>
              <a:buChar char="•"/>
            </a:pPr>
            <a:r>
              <a:rPr lang="en-US" dirty="0" smtClean="0"/>
              <a:t>Naturally extends to video</a:t>
            </a:r>
            <a:endParaRPr lang="en-US" dirty="0"/>
          </a:p>
        </p:txBody>
      </p:sp>
      <p:sp>
        <p:nvSpPr>
          <p:cNvPr id="8" name="7 CuadroTexto"/>
          <p:cNvSpPr txBox="1"/>
          <p:nvPr/>
        </p:nvSpPr>
        <p:spPr>
          <a:xfrm>
            <a:off x="6821579" y="5387539"/>
            <a:ext cx="1424877" cy="369332"/>
          </a:xfrm>
          <a:prstGeom prst="rect">
            <a:avLst/>
          </a:prstGeom>
          <a:noFill/>
        </p:spPr>
        <p:txBody>
          <a:bodyPr wrap="none" rtlCol="0">
            <a:spAutoFit/>
          </a:bodyPr>
          <a:lstStyle/>
          <a:p>
            <a:r>
              <a:rPr lang="en-US" dirty="0" smtClean="0"/>
              <a:t>Ground truth</a:t>
            </a:r>
            <a:endParaRPr lang="en-US" dirty="0"/>
          </a:p>
        </p:txBody>
      </p:sp>
      <p:sp>
        <p:nvSpPr>
          <p:cNvPr id="9" name="8 CuadroTexto"/>
          <p:cNvSpPr txBox="1"/>
          <p:nvPr/>
        </p:nvSpPr>
        <p:spPr>
          <a:xfrm>
            <a:off x="5276335" y="5387539"/>
            <a:ext cx="1169487" cy="369332"/>
          </a:xfrm>
          <a:prstGeom prst="rect">
            <a:avLst/>
          </a:prstGeom>
          <a:noFill/>
        </p:spPr>
        <p:txBody>
          <a:bodyPr wrap="none" rtlCol="0">
            <a:spAutoFit/>
          </a:bodyPr>
          <a:lstStyle/>
          <a:p>
            <a:r>
              <a:rPr lang="en-US" dirty="0" smtClean="0"/>
              <a:t>Recovered</a:t>
            </a:r>
            <a:endParaRPr lang="en-US" dirty="0"/>
          </a:p>
        </p:txBody>
      </p:sp>
    </p:spTree>
    <p:extLst>
      <p:ext uri="{BB962C8B-B14F-4D97-AF65-F5344CB8AC3E}">
        <p14:creationId xmlns:p14="http://schemas.microsoft.com/office/powerpoint/2010/main" val="8310981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3B5F642D-6A31-4596-8C22-CC368C1BDF36}" type="slidenum">
              <a:rPr lang="de-CH" smtClean="0"/>
              <a:t>35</a:t>
            </a:fld>
            <a:endParaRPr lang="de-CH" dirty="0"/>
          </a:p>
        </p:txBody>
      </p:sp>
      <p:sp>
        <p:nvSpPr>
          <p:cNvPr id="5" name="4 CuadroTexto"/>
          <p:cNvSpPr txBox="1"/>
          <p:nvPr/>
        </p:nvSpPr>
        <p:spPr>
          <a:xfrm>
            <a:off x="503388" y="251937"/>
            <a:ext cx="7885035" cy="584775"/>
          </a:xfrm>
          <a:prstGeom prst="rect">
            <a:avLst/>
          </a:prstGeom>
          <a:noFill/>
        </p:spPr>
        <p:txBody>
          <a:bodyPr vert="horz" wrap="square" rtlCol="0">
            <a:spAutoFit/>
          </a:bodyPr>
          <a:lstStyle/>
          <a:p>
            <a:r>
              <a:rPr lang="en-US" sz="3200" b="1" dirty="0" smtClean="0"/>
              <a:t>Future work</a:t>
            </a:r>
            <a:endParaRPr lang="en-US" sz="3200" b="1" dirty="0"/>
          </a:p>
        </p:txBody>
      </p:sp>
      <p:sp>
        <p:nvSpPr>
          <p:cNvPr id="7" name="6 CuadroTexto"/>
          <p:cNvSpPr txBox="1"/>
          <p:nvPr/>
        </p:nvSpPr>
        <p:spPr>
          <a:xfrm>
            <a:off x="766534" y="1702546"/>
            <a:ext cx="7358742" cy="2616101"/>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Keep an eye on Sony’s patent development…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smtClean="0"/>
          </a:p>
          <a:p>
            <a:pPr marL="285750" indent="-285750">
              <a:buFont typeface="Arial" panose="020B0604020202020204" pitchFamily="34" charset="0"/>
              <a:buChar char="•"/>
            </a:pPr>
            <a:r>
              <a:rPr lang="en-US" sz="2800" dirty="0" smtClean="0"/>
              <a:t>Incorporate explicit modeling of image noise to perform </a:t>
            </a:r>
            <a:r>
              <a:rPr lang="en-US" sz="2800" dirty="0" err="1" smtClean="0"/>
              <a:t>denoising</a:t>
            </a:r>
            <a:r>
              <a:rPr lang="en-US" sz="2800" dirty="0" smtClean="0"/>
              <a:t> in particularly noisy images</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38119261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3B5F642D-6A31-4596-8C22-CC368C1BDF36}" type="slidenum">
              <a:rPr lang="de-CH" smtClean="0"/>
              <a:t>36</a:t>
            </a:fld>
            <a:endParaRPr lang="de-CH" dirty="0"/>
          </a:p>
        </p:txBody>
      </p:sp>
      <p:sp>
        <p:nvSpPr>
          <p:cNvPr id="5" name="4 CuadroTexto"/>
          <p:cNvSpPr txBox="1"/>
          <p:nvPr/>
        </p:nvSpPr>
        <p:spPr>
          <a:xfrm>
            <a:off x="503388" y="251937"/>
            <a:ext cx="7885035" cy="584775"/>
          </a:xfrm>
          <a:prstGeom prst="rect">
            <a:avLst/>
          </a:prstGeom>
          <a:noFill/>
        </p:spPr>
        <p:txBody>
          <a:bodyPr vert="horz" wrap="square" rtlCol="0">
            <a:spAutoFit/>
          </a:bodyPr>
          <a:lstStyle/>
          <a:p>
            <a:r>
              <a:rPr lang="en-US" sz="3200" b="1" dirty="0" smtClean="0"/>
              <a:t>Acknowledgements</a:t>
            </a:r>
            <a:endParaRPr lang="en-US" sz="3200" b="1" dirty="0"/>
          </a:p>
        </p:txBody>
      </p:sp>
      <p:sp>
        <p:nvSpPr>
          <p:cNvPr id="6" name="5 CuadroTexto"/>
          <p:cNvSpPr txBox="1"/>
          <p:nvPr/>
        </p:nvSpPr>
        <p:spPr>
          <a:xfrm>
            <a:off x="856343" y="972458"/>
            <a:ext cx="7649028" cy="252376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The anonymous reviewers for their suggestions and comments</a:t>
            </a:r>
          </a:p>
          <a:p>
            <a:pPr marL="285750" indent="-285750">
              <a:buFont typeface="Arial" panose="020B0604020202020204" pitchFamily="34" charset="0"/>
              <a:buChar char="•"/>
            </a:pPr>
            <a:r>
              <a:rPr lang="en-US" sz="2000" dirty="0" smtClean="0"/>
              <a:t>Karol </a:t>
            </a:r>
            <a:r>
              <a:rPr lang="en-US" sz="2000" dirty="0" err="1" smtClean="0"/>
              <a:t>Myszkowski</a:t>
            </a:r>
            <a:r>
              <a:rPr lang="en-US" sz="2000" dirty="0" smtClean="0"/>
              <a:t>, Jose </a:t>
            </a:r>
            <a:r>
              <a:rPr lang="en-US" sz="2000" dirty="0" err="1" smtClean="0"/>
              <a:t>Echevarría</a:t>
            </a:r>
            <a:r>
              <a:rPr lang="en-US" sz="2000" dirty="0" smtClean="0"/>
              <a:t>, and </a:t>
            </a:r>
            <a:r>
              <a:rPr lang="en-US" sz="2000" dirty="0" err="1" smtClean="0"/>
              <a:t>Adrián</a:t>
            </a:r>
            <a:r>
              <a:rPr lang="en-US" sz="2000" dirty="0" smtClean="0"/>
              <a:t> </a:t>
            </a:r>
            <a:r>
              <a:rPr lang="en-US" sz="2000" dirty="0" err="1" smtClean="0"/>
              <a:t>Jarabo</a:t>
            </a:r>
            <a:r>
              <a:rPr lang="en-US" sz="2000" dirty="0" smtClean="0"/>
              <a:t> for insights and discussions</a:t>
            </a:r>
          </a:p>
          <a:p>
            <a:pPr marL="285750" indent="-285750">
              <a:buFont typeface="Arial" panose="020B0604020202020204" pitchFamily="34" charset="0"/>
              <a:buChar char="•"/>
            </a:pPr>
            <a:r>
              <a:rPr lang="en-US" sz="2000" dirty="0" err="1" smtClean="0"/>
              <a:t>Saghi</a:t>
            </a:r>
            <a:r>
              <a:rPr lang="en-US" sz="2000" dirty="0" smtClean="0"/>
              <a:t> </a:t>
            </a:r>
            <a:r>
              <a:rPr lang="en-US" sz="2000" dirty="0" err="1" smtClean="0"/>
              <a:t>Hajisharif</a:t>
            </a:r>
            <a:r>
              <a:rPr lang="en-US" sz="2000" dirty="0" smtClean="0"/>
              <a:t> and Jonas Unger for sharing their results</a:t>
            </a:r>
          </a:p>
          <a:p>
            <a:pPr marL="285750" indent="-285750">
              <a:buFont typeface="Arial" panose="020B0604020202020204" pitchFamily="34" charset="0"/>
              <a:buChar char="•"/>
            </a:pPr>
            <a:r>
              <a:rPr lang="en-US" sz="2000" dirty="0" smtClean="0"/>
              <a:t>Nicolas </a:t>
            </a:r>
            <a:r>
              <a:rPr lang="en-US" sz="2000" dirty="0" err="1" smtClean="0"/>
              <a:t>Landa</a:t>
            </a:r>
            <a:r>
              <a:rPr lang="en-US" sz="2000" dirty="0" smtClean="0"/>
              <a:t> for preliminary tests</a:t>
            </a:r>
          </a:p>
          <a:p>
            <a:pPr marL="285750" indent="-285750">
              <a:buFont typeface="Arial" panose="020B0604020202020204" pitchFamily="34" charset="0"/>
              <a:buChar char="•"/>
            </a:pPr>
            <a:r>
              <a:rPr lang="en-US" sz="2000" dirty="0" smtClean="0"/>
              <a:t>Maria Angeles </a:t>
            </a:r>
            <a:r>
              <a:rPr lang="en-US" sz="2000" dirty="0" err="1" smtClean="0"/>
              <a:t>Losada</a:t>
            </a:r>
            <a:r>
              <a:rPr lang="en-US" sz="2000" dirty="0" smtClean="0"/>
              <a:t> and the Photonic Technologies Group at Universidad de Zaragoza for the optical instrumentation</a:t>
            </a:r>
          </a:p>
          <a:p>
            <a:pPr marL="285750" indent="-285750">
              <a:buFont typeface="Arial" panose="020B0604020202020204" pitchFamily="34" charset="0"/>
              <a:buChar char="•"/>
            </a:pPr>
            <a:endParaRPr lang="en-US" dirty="0"/>
          </a:p>
        </p:txBody>
      </p:sp>
      <p:sp>
        <p:nvSpPr>
          <p:cNvPr id="7" name="6 CuadroTexto"/>
          <p:cNvSpPr txBox="1"/>
          <p:nvPr/>
        </p:nvSpPr>
        <p:spPr>
          <a:xfrm>
            <a:off x="856343" y="3531346"/>
            <a:ext cx="7358742" cy="252376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Spanish ministry of Economy and Competitiveness (FPI grant &amp; project </a:t>
            </a:r>
            <a:r>
              <a:rPr lang="en-US" sz="2000" dirty="0" err="1" smtClean="0"/>
              <a:t>Lightslice</a:t>
            </a:r>
            <a:r>
              <a:rPr lang="en-US" sz="2000" dirty="0" smtClean="0"/>
              <a:t>) </a:t>
            </a:r>
          </a:p>
          <a:p>
            <a:pPr marL="285750" indent="-285750">
              <a:buFont typeface="Arial" panose="020B0604020202020204" pitchFamily="34" charset="0"/>
              <a:buChar char="•"/>
            </a:pPr>
            <a:r>
              <a:rPr lang="en-US" sz="2000" dirty="0" smtClean="0"/>
              <a:t>University of British Columbia</a:t>
            </a:r>
          </a:p>
          <a:p>
            <a:pPr marL="285750" indent="-285750">
              <a:buFont typeface="Arial" panose="020B0604020202020204" pitchFamily="34" charset="0"/>
              <a:buChar char="•"/>
            </a:pPr>
            <a:r>
              <a:rPr lang="en-US" sz="2000" dirty="0" smtClean="0"/>
              <a:t>BBVA Foundation </a:t>
            </a:r>
          </a:p>
          <a:p>
            <a:pPr marL="285750" indent="-285750">
              <a:buFont typeface="Arial" panose="020B0604020202020204" pitchFamily="34" charset="0"/>
              <a:buChar char="•"/>
            </a:pPr>
            <a:r>
              <a:rPr lang="en-US" sz="2000" dirty="0" err="1" smtClean="0"/>
              <a:t>Terman</a:t>
            </a:r>
            <a:r>
              <a:rPr lang="en-US" sz="2000" dirty="0" smtClean="0"/>
              <a:t> Faculty Fellowship </a:t>
            </a:r>
          </a:p>
          <a:p>
            <a:pPr marL="285750" indent="-285750">
              <a:buFont typeface="Arial" panose="020B0604020202020204" pitchFamily="34" charset="0"/>
              <a:buChar char="•"/>
            </a:pPr>
            <a:r>
              <a:rPr lang="en-US" sz="2000" dirty="0" smtClean="0"/>
              <a:t>Intel Strategic Research Alliance on Compressive Sensing</a:t>
            </a:r>
          </a:p>
          <a:p>
            <a:pPr marL="285750" indent="-285750">
              <a:buFont typeface="Arial" panose="020B0604020202020204" pitchFamily="34" charset="0"/>
              <a:buChar char="•"/>
            </a:pPr>
            <a:r>
              <a:rPr lang="en-US" sz="2000" dirty="0" smtClean="0"/>
              <a:t>Max Planck Center on Visual Computing and Communications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741071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Slide Number Placeholder 3"/>
          <p:cNvSpPr>
            <a:spLocks noGrp="1"/>
          </p:cNvSpPr>
          <p:nvPr>
            <p:ph type="sldNum" sz="quarter" idx="12"/>
          </p:nvPr>
        </p:nvSpPr>
        <p:spPr>
          <a:xfrm>
            <a:off x="7943850" y="6356353"/>
            <a:ext cx="571500" cy="365125"/>
          </a:xfrm>
        </p:spPr>
        <p:txBody>
          <a:bodyPr/>
          <a:lstStyle/>
          <a:p>
            <a:fld id="{3B5F642D-6A31-4596-8C22-CC368C1BDF36}" type="slidenum">
              <a:rPr lang="de-CH" smtClean="0"/>
              <a:t>37</a:t>
            </a:fld>
            <a:endParaRPr lang="de-CH" dirty="0"/>
          </a:p>
        </p:txBody>
      </p:sp>
      <p:pic>
        <p:nvPicPr>
          <p:cNvPr id="10242" name="Picture 2" descr="D:\Users\Ana\Dropbox\research\compsens_hdr\eg2016_presentation\images\results_e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70" y="2888734"/>
            <a:ext cx="8937401" cy="2882379"/>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671623" y="62257"/>
            <a:ext cx="10595428" cy="1630363"/>
          </a:xfrm>
          <a:prstGeom prst="rect">
            <a:avLst/>
          </a:prstGeom>
        </p:spPr>
        <p:txBody>
          <a:bodyPr vert="horz" lIns="180000" tIns="45720" rIns="18000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n-lt"/>
                <a:ea typeface="Tahoma" panose="020B0604030504040204" pitchFamily="34" charset="0"/>
                <a:cs typeface="Tahoma" panose="020B0604030504040204" pitchFamily="34" charset="0"/>
              </a:defRPr>
            </a:lvl1pPr>
          </a:lstStyle>
          <a:p>
            <a:pPr algn="ctr"/>
            <a:r>
              <a:rPr lang="de-CH" dirty="0" smtClean="0">
                <a:solidFill>
                  <a:schemeClr val="accent2"/>
                </a:solidFill>
              </a:rPr>
              <a:t>Convolutional Sparse Coding for High Dynamic Range Imaging</a:t>
            </a:r>
            <a:endParaRPr lang="de-CH" dirty="0">
              <a:solidFill>
                <a:schemeClr val="accent2"/>
              </a:solidFill>
            </a:endParaRPr>
          </a:p>
        </p:txBody>
      </p:sp>
      <p:sp>
        <p:nvSpPr>
          <p:cNvPr id="52" name="51 CuadroTexto"/>
          <p:cNvSpPr txBox="1"/>
          <p:nvPr/>
        </p:nvSpPr>
        <p:spPr>
          <a:xfrm>
            <a:off x="1399631" y="2484519"/>
            <a:ext cx="6452920" cy="369332"/>
          </a:xfrm>
          <a:prstGeom prst="rect">
            <a:avLst/>
          </a:prstGeom>
          <a:noFill/>
        </p:spPr>
        <p:txBody>
          <a:bodyPr wrap="none" rtlCol="0">
            <a:spAutoFit/>
          </a:bodyPr>
          <a:lstStyle/>
          <a:p>
            <a:r>
              <a:rPr lang="en-US" baseline="30000" dirty="0">
                <a:latin typeface="+mj-lt"/>
              </a:rPr>
              <a:t>1</a:t>
            </a:r>
            <a:r>
              <a:rPr lang="en-US" dirty="0">
                <a:latin typeface="+mj-lt"/>
              </a:rPr>
              <a:t>Universidad de </a:t>
            </a:r>
            <a:r>
              <a:rPr lang="en-US" dirty="0" smtClean="0">
                <a:latin typeface="+mj-lt"/>
              </a:rPr>
              <a:t>Zaragoza      </a:t>
            </a:r>
            <a:r>
              <a:rPr lang="en-US" baseline="30000" dirty="0" smtClean="0">
                <a:latin typeface="+mj-lt"/>
              </a:rPr>
              <a:t>2</a:t>
            </a:r>
            <a:r>
              <a:rPr lang="en-US" dirty="0" smtClean="0">
                <a:latin typeface="+mj-lt"/>
              </a:rPr>
              <a:t>Stanford University      </a:t>
            </a:r>
            <a:r>
              <a:rPr lang="en-US" baseline="30000" dirty="0" smtClean="0">
                <a:latin typeface="+mj-lt"/>
              </a:rPr>
              <a:t>3</a:t>
            </a:r>
            <a:r>
              <a:rPr lang="en-US" dirty="0" smtClean="0">
                <a:latin typeface="+mj-lt"/>
              </a:rPr>
              <a:t>MPI </a:t>
            </a:r>
            <a:r>
              <a:rPr lang="en-US" dirty="0" err="1">
                <a:latin typeface="+mj-lt"/>
              </a:rPr>
              <a:t>Informatik</a:t>
            </a:r>
            <a:endParaRPr lang="en-US" dirty="0">
              <a:latin typeface="+mj-lt"/>
            </a:endParaRPr>
          </a:p>
        </p:txBody>
      </p:sp>
      <p:sp>
        <p:nvSpPr>
          <p:cNvPr id="53" name="Subtitle 2"/>
          <p:cNvSpPr txBox="1">
            <a:spLocks/>
          </p:cNvSpPr>
          <p:nvPr/>
        </p:nvSpPr>
        <p:spPr>
          <a:xfrm>
            <a:off x="920523" y="1547144"/>
            <a:ext cx="7672388" cy="1581150"/>
          </a:xfrm>
          <a:prstGeom prst="rect">
            <a:avLst/>
          </a:prstGeom>
        </p:spPr>
        <p:txBody>
          <a:bodyPr vert="horz" lIns="180000" tIns="45720" rIns="18000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dirty="0" smtClean="0"/>
              <a:t>Ana Serrano</a:t>
            </a:r>
            <a:r>
              <a:rPr lang="de-CH" baseline="30000" dirty="0" smtClean="0"/>
              <a:t>1</a:t>
            </a:r>
            <a:r>
              <a:rPr lang="de-CH" dirty="0" smtClean="0"/>
              <a:t>      Felix Heide</a:t>
            </a:r>
            <a:r>
              <a:rPr lang="de-CH" baseline="30000" dirty="0" smtClean="0"/>
              <a:t>2</a:t>
            </a:r>
            <a:r>
              <a:rPr lang="de-CH" dirty="0" smtClean="0"/>
              <a:t>      Diego Gutierrez</a:t>
            </a:r>
            <a:r>
              <a:rPr lang="de-CH" baseline="30000" dirty="0" smtClean="0"/>
              <a:t>1</a:t>
            </a:r>
          </a:p>
          <a:p>
            <a:pPr marL="0" indent="0">
              <a:buNone/>
            </a:pPr>
            <a:r>
              <a:rPr lang="de-CH" dirty="0" smtClean="0"/>
              <a:t>         Gordon Wetzstein</a:t>
            </a:r>
            <a:r>
              <a:rPr lang="de-CH" baseline="30000" dirty="0" smtClean="0"/>
              <a:t>2</a:t>
            </a:r>
            <a:r>
              <a:rPr lang="de-CH" dirty="0" smtClean="0"/>
              <a:t>      Belen Masia</a:t>
            </a:r>
            <a:r>
              <a:rPr lang="de-CH" baseline="30000" dirty="0" smtClean="0"/>
              <a:t>1,3</a:t>
            </a:r>
            <a:endParaRPr lang="de-CH" baseline="30000" dirty="0"/>
          </a:p>
        </p:txBody>
      </p:sp>
    </p:spTree>
    <p:extLst>
      <p:ext uri="{BB962C8B-B14F-4D97-AF65-F5344CB8AC3E}">
        <p14:creationId xmlns:p14="http://schemas.microsoft.com/office/powerpoint/2010/main" val="31695131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3B5F642D-6A31-4596-8C22-CC368C1BDF36}" type="slidenum">
              <a:rPr lang="de-CH" smtClean="0"/>
              <a:t>38</a:t>
            </a:fld>
            <a:endParaRPr lang="de-CH" dirty="0"/>
          </a:p>
        </p:txBody>
      </p:sp>
      <p:pic>
        <p:nvPicPr>
          <p:cNvPr id="6146" name="Picture 2" descr="D:\Users\Ana\Dropbox\RESEARCH\CompSens_HDR\EG2016_presentation\images\fig_log2lum_gauss_binary_uni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724" y="1974574"/>
            <a:ext cx="7402625" cy="2370143"/>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503388" y="251937"/>
            <a:ext cx="7885035" cy="584775"/>
          </a:xfrm>
          <a:prstGeom prst="rect">
            <a:avLst/>
          </a:prstGeom>
          <a:noFill/>
        </p:spPr>
        <p:txBody>
          <a:bodyPr vert="horz" wrap="square" rtlCol="0">
            <a:spAutoFit/>
          </a:bodyPr>
          <a:lstStyle/>
          <a:p>
            <a:r>
              <a:rPr lang="en-US" sz="3200" b="1" dirty="0" smtClean="0"/>
              <a:t>Coding mask</a:t>
            </a:r>
            <a:endParaRPr lang="en-US" sz="3200" b="1" dirty="0"/>
          </a:p>
        </p:txBody>
      </p:sp>
    </p:spTree>
    <p:extLst>
      <p:ext uri="{BB962C8B-B14F-4D97-AF65-F5344CB8AC3E}">
        <p14:creationId xmlns:p14="http://schemas.microsoft.com/office/powerpoint/2010/main" val="2693830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4</a:t>
            </a:fld>
            <a:endParaRPr lang="de-CH"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61" y="2087227"/>
            <a:ext cx="3608265" cy="3608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8"/>
          <p:cNvGrpSpPr>
            <a:grpSpLocks/>
          </p:cNvGrpSpPr>
          <p:nvPr/>
        </p:nvGrpSpPr>
        <p:grpSpPr bwMode="auto">
          <a:xfrm>
            <a:off x="1301527" y="1052612"/>
            <a:ext cx="2617787" cy="369887"/>
            <a:chOff x="129" y="935"/>
            <a:chExt cx="1649" cy="233"/>
          </a:xfrm>
        </p:grpSpPr>
        <p:grpSp>
          <p:nvGrpSpPr>
            <p:cNvPr id="7" name="Group 10"/>
            <p:cNvGrpSpPr>
              <a:grpSpLocks/>
            </p:cNvGrpSpPr>
            <p:nvPr/>
          </p:nvGrpSpPr>
          <p:grpSpPr bwMode="auto">
            <a:xfrm>
              <a:off x="214" y="1076"/>
              <a:ext cx="1564" cy="92"/>
              <a:chOff x="214" y="1076"/>
              <a:chExt cx="1564" cy="92"/>
            </a:xfrm>
          </p:grpSpPr>
          <p:sp>
            <p:nvSpPr>
              <p:cNvPr id="13" name="Line 11"/>
              <p:cNvSpPr>
                <a:spLocks noChangeShapeType="1"/>
              </p:cNvSpPr>
              <p:nvPr/>
            </p:nvSpPr>
            <p:spPr bwMode="auto">
              <a:xfrm>
                <a:off x="214" y="1126"/>
                <a:ext cx="1564" cy="0"/>
              </a:xfrm>
              <a:prstGeom prst="line">
                <a:avLst/>
              </a:prstGeom>
              <a:noFill/>
              <a:ln w="9525">
                <a:solidFill>
                  <a:srgbClr val="0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Line 12"/>
              <p:cNvSpPr>
                <a:spLocks noChangeShapeType="1"/>
              </p:cNvSpPr>
              <p:nvPr/>
            </p:nvSpPr>
            <p:spPr bwMode="auto">
              <a:xfrm>
                <a:off x="239" y="1077"/>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Line 13"/>
              <p:cNvSpPr>
                <a:spLocks noChangeShapeType="1"/>
              </p:cNvSpPr>
              <p:nvPr/>
            </p:nvSpPr>
            <p:spPr bwMode="auto">
              <a:xfrm>
                <a:off x="420"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Line 14"/>
              <p:cNvSpPr>
                <a:spLocks noChangeShapeType="1"/>
              </p:cNvSpPr>
              <p:nvPr/>
            </p:nvSpPr>
            <p:spPr bwMode="auto">
              <a:xfrm>
                <a:off x="602"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Line 15"/>
              <p:cNvSpPr>
                <a:spLocks noChangeShapeType="1"/>
              </p:cNvSpPr>
              <p:nvPr/>
            </p:nvSpPr>
            <p:spPr bwMode="auto">
              <a:xfrm>
                <a:off x="783"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Line 16"/>
              <p:cNvSpPr>
                <a:spLocks noChangeShapeType="1"/>
              </p:cNvSpPr>
              <p:nvPr/>
            </p:nvSpPr>
            <p:spPr bwMode="auto">
              <a:xfrm>
                <a:off x="964"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Line 17"/>
              <p:cNvSpPr>
                <a:spLocks noChangeShapeType="1"/>
              </p:cNvSpPr>
              <p:nvPr/>
            </p:nvSpPr>
            <p:spPr bwMode="auto">
              <a:xfrm>
                <a:off x="1146"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Line 18"/>
              <p:cNvSpPr>
                <a:spLocks noChangeShapeType="1"/>
              </p:cNvSpPr>
              <p:nvPr/>
            </p:nvSpPr>
            <p:spPr bwMode="auto">
              <a:xfrm>
                <a:off x="1327"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Line 19"/>
              <p:cNvSpPr>
                <a:spLocks noChangeShapeType="1"/>
              </p:cNvSpPr>
              <p:nvPr/>
            </p:nvSpPr>
            <p:spPr bwMode="auto">
              <a:xfrm>
                <a:off x="1508"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Line 20"/>
              <p:cNvSpPr>
                <a:spLocks noChangeShapeType="1"/>
              </p:cNvSpPr>
              <p:nvPr/>
            </p:nvSpPr>
            <p:spPr bwMode="auto">
              <a:xfrm>
                <a:off x="1690" y="1076"/>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8" name="Text Box 21"/>
            <p:cNvSpPr txBox="1">
              <a:spLocks noChangeArrowheads="1"/>
            </p:cNvSpPr>
            <p:nvPr/>
          </p:nvSpPr>
          <p:spPr bwMode="auto">
            <a:xfrm>
              <a:off x="129" y="937"/>
              <a:ext cx="18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s-ES" sz="10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-3</a:t>
              </a:r>
              <a:endParaRPr kumimoji="0" lang="es-ES" altLang="es-ES" sz="1000" b="0" i="0" u="none" strike="noStrike" kern="0" cap="none" spc="0" normalizeH="0" baseline="3000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 Box 22"/>
            <p:cNvSpPr txBox="1">
              <a:spLocks noChangeArrowheads="1"/>
            </p:cNvSpPr>
            <p:nvPr/>
          </p:nvSpPr>
          <p:spPr bwMode="auto">
            <a:xfrm>
              <a:off x="322" y="935"/>
              <a:ext cx="18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s-ES" sz="10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-2</a:t>
              </a:r>
              <a:endParaRPr kumimoji="0" lang="es-ES" altLang="es-ES" sz="1000" b="0" i="0" u="none" strike="noStrike" kern="0" cap="none" spc="0" normalizeH="0" baseline="3000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 Box 23"/>
            <p:cNvSpPr txBox="1">
              <a:spLocks noChangeArrowheads="1"/>
            </p:cNvSpPr>
            <p:nvPr/>
          </p:nvSpPr>
          <p:spPr bwMode="auto">
            <a:xfrm>
              <a:off x="492" y="935"/>
              <a:ext cx="18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s-ES" sz="10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-1</a:t>
              </a:r>
              <a:endParaRPr kumimoji="0" lang="es-ES" altLang="es-ES" sz="1000" b="0" i="0" u="none" strike="noStrike" kern="0" cap="none" spc="0" normalizeH="0" baseline="3000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ext Box 24"/>
            <p:cNvSpPr txBox="1">
              <a:spLocks noChangeArrowheads="1"/>
            </p:cNvSpPr>
            <p:nvPr/>
          </p:nvSpPr>
          <p:spPr bwMode="auto">
            <a:xfrm>
              <a:off x="1611" y="935"/>
              <a:ext cx="16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s-ES" sz="10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5</a:t>
              </a:r>
              <a:endParaRPr kumimoji="0" lang="es-ES" altLang="es-ES" sz="1000" b="0" i="0" u="none" strike="noStrike" kern="0" cap="none" spc="0" normalizeH="0" baseline="3000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Text Box 25"/>
            <p:cNvSpPr txBox="1">
              <a:spLocks noChangeArrowheads="1"/>
            </p:cNvSpPr>
            <p:nvPr/>
          </p:nvSpPr>
          <p:spPr bwMode="auto">
            <a:xfrm>
              <a:off x="703" y="935"/>
              <a:ext cx="16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s-ES" sz="10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0</a:t>
              </a:r>
              <a:endParaRPr kumimoji="0" lang="es-ES" altLang="es-ES" sz="1000" b="0" i="0" u="none" strike="noStrike" kern="0" cap="none" spc="0" normalizeH="0" baseline="30000" noProof="0" smtClean="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3" name="Group 60"/>
          <p:cNvGrpSpPr>
            <a:grpSpLocks/>
          </p:cNvGrpSpPr>
          <p:nvPr/>
        </p:nvGrpSpPr>
        <p:grpSpPr bwMode="auto">
          <a:xfrm>
            <a:off x="2428652" y="1405037"/>
            <a:ext cx="1368425" cy="577850"/>
            <a:chOff x="839" y="1157"/>
            <a:chExt cx="862" cy="364"/>
          </a:xfrm>
        </p:grpSpPr>
        <p:grpSp>
          <p:nvGrpSpPr>
            <p:cNvPr id="24" name="Group 26"/>
            <p:cNvGrpSpPr>
              <a:grpSpLocks/>
            </p:cNvGrpSpPr>
            <p:nvPr/>
          </p:nvGrpSpPr>
          <p:grpSpPr bwMode="auto">
            <a:xfrm>
              <a:off x="839" y="1157"/>
              <a:ext cx="862" cy="46"/>
              <a:chOff x="839" y="1207"/>
              <a:chExt cx="862" cy="46"/>
            </a:xfrm>
          </p:grpSpPr>
          <p:sp>
            <p:nvSpPr>
              <p:cNvPr id="26" name="Rectangle 27"/>
              <p:cNvSpPr>
                <a:spLocks noChangeArrowheads="1"/>
              </p:cNvSpPr>
              <p:nvPr/>
            </p:nvSpPr>
            <p:spPr bwMode="auto">
              <a:xfrm>
                <a:off x="839" y="1207"/>
                <a:ext cx="862" cy="46"/>
              </a:xfrm>
              <a:prstGeom prst="rect">
                <a:avLst/>
              </a:pr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Rectangle 28"/>
              <p:cNvSpPr>
                <a:spLocks noChangeArrowheads="1"/>
              </p:cNvSpPr>
              <p:nvPr/>
            </p:nvSpPr>
            <p:spPr bwMode="auto">
              <a:xfrm>
                <a:off x="861" y="1207"/>
                <a:ext cx="816" cy="2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5" name="AutoShape 29" descr="2855661699_9fcf338712"/>
            <p:cNvSpPr>
              <a:spLocks noChangeArrowheads="1"/>
            </p:cNvSpPr>
            <p:nvPr/>
          </p:nvSpPr>
          <p:spPr bwMode="auto">
            <a:xfrm>
              <a:off x="1066" y="1235"/>
              <a:ext cx="408" cy="286"/>
            </a:xfrm>
            <a:prstGeom prst="roundRect">
              <a:avLst>
                <a:gd name="adj" fmla="val 16667"/>
              </a:avLst>
            </a:prstGeom>
            <a:blipFill dpi="0" rotWithShape="1">
              <a:blip r:embed="rId5"/>
              <a:srcRect/>
              <a:stretch>
                <a:fillRect/>
              </a:stretch>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8" name="Group 59"/>
          <p:cNvGrpSpPr>
            <a:grpSpLocks/>
          </p:cNvGrpSpPr>
          <p:nvPr/>
        </p:nvGrpSpPr>
        <p:grpSpPr bwMode="auto">
          <a:xfrm>
            <a:off x="2865324" y="828770"/>
            <a:ext cx="576263" cy="428625"/>
            <a:chOff x="918" y="799"/>
            <a:chExt cx="363" cy="270"/>
          </a:xfrm>
        </p:grpSpPr>
        <p:sp>
          <p:nvSpPr>
            <p:cNvPr id="29" name="Rectangle 9"/>
            <p:cNvSpPr>
              <a:spLocks noChangeArrowheads="1"/>
            </p:cNvSpPr>
            <p:nvPr/>
          </p:nvSpPr>
          <p:spPr bwMode="auto">
            <a:xfrm>
              <a:off x="918" y="1046"/>
              <a:ext cx="363" cy="2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AutoShape 30" descr="Canon_Eos_1000D_1"/>
            <p:cNvSpPr>
              <a:spLocks noChangeArrowheads="1"/>
            </p:cNvSpPr>
            <p:nvPr/>
          </p:nvSpPr>
          <p:spPr bwMode="auto">
            <a:xfrm>
              <a:off x="983" y="799"/>
              <a:ext cx="227" cy="206"/>
            </a:xfrm>
            <a:prstGeom prst="roundRect">
              <a:avLst>
                <a:gd name="adj" fmla="val 16667"/>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ES" alt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1" name="Text Box 57"/>
          <p:cNvSpPr txBox="1">
            <a:spLocks noChangeArrowheads="1"/>
          </p:cNvSpPr>
          <p:nvPr/>
        </p:nvSpPr>
        <p:spPr bwMode="auto">
          <a:xfrm>
            <a:off x="4014565" y="1218505"/>
            <a:ext cx="126669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 altLang="es-ES" sz="1200" dirty="0" smtClean="0">
                <a:solidFill>
                  <a:srgbClr val="000000"/>
                </a:solidFill>
                <a:latin typeface="Arial" panose="020B0604020202020204" pitchFamily="34" charset="0"/>
                <a:cs typeface="Arial" panose="020B0604020202020204" pitchFamily="34" charset="0"/>
              </a:rPr>
              <a:t>log10(</a:t>
            </a:r>
            <a:r>
              <a:rPr lang="es-ES" altLang="es-ES" sz="1200" i="1" dirty="0" smtClean="0">
                <a:solidFill>
                  <a:srgbClr val="000000"/>
                </a:solidFill>
                <a:latin typeface="Arial" panose="020B0604020202020204" pitchFamily="34" charset="0"/>
                <a:cs typeface="Arial" panose="020B0604020202020204" pitchFamily="34" charset="0"/>
              </a:rPr>
              <a:t>L) </a:t>
            </a:r>
            <a:r>
              <a:rPr lang="es-ES" altLang="es-ES" sz="1200" dirty="0" smtClean="0">
                <a:solidFill>
                  <a:srgbClr val="000000"/>
                </a:solidFill>
                <a:latin typeface="Arial" panose="020B0604020202020204" pitchFamily="34" charset="0"/>
                <a:cs typeface="Arial" panose="020B0604020202020204" pitchFamily="34" charset="0"/>
              </a:rPr>
              <a:t>[cd/m</a:t>
            </a:r>
            <a:r>
              <a:rPr lang="es-ES" altLang="es-ES" sz="1200" baseline="30000" dirty="0" smtClean="0">
                <a:solidFill>
                  <a:srgbClr val="000000"/>
                </a:solidFill>
                <a:latin typeface="Arial" panose="020B0604020202020204" pitchFamily="34" charset="0"/>
                <a:cs typeface="Arial" panose="020B0604020202020204" pitchFamily="34" charset="0"/>
              </a:rPr>
              <a:t>2</a:t>
            </a:r>
            <a:r>
              <a:rPr lang="es-ES" altLang="es-ES" sz="1200" dirty="0" smtClean="0">
                <a:solidFill>
                  <a:srgbClr val="000000"/>
                </a:solidFill>
                <a:latin typeface="Arial" panose="020B0604020202020204" pitchFamily="34" charset="0"/>
                <a:cs typeface="Arial" panose="020B0604020202020204" pitchFamily="34" charset="0"/>
              </a:rPr>
              <a:t>]</a:t>
            </a:r>
          </a:p>
        </p:txBody>
      </p:sp>
      <p:grpSp>
        <p:nvGrpSpPr>
          <p:cNvPr id="32" name="Grupo 6"/>
          <p:cNvGrpSpPr/>
          <p:nvPr/>
        </p:nvGrpSpPr>
        <p:grpSpPr>
          <a:xfrm>
            <a:off x="2428652" y="1186534"/>
            <a:ext cx="1368425" cy="75033"/>
            <a:chOff x="3675215" y="673767"/>
            <a:chExt cx="1368425" cy="75033"/>
          </a:xfrm>
        </p:grpSpPr>
        <p:sp>
          <p:nvSpPr>
            <p:cNvPr id="33" name="Rectangle 27"/>
            <p:cNvSpPr>
              <a:spLocks noChangeArrowheads="1"/>
            </p:cNvSpPr>
            <p:nvPr/>
          </p:nvSpPr>
          <p:spPr bwMode="auto">
            <a:xfrm>
              <a:off x="3675215" y="673767"/>
              <a:ext cx="1368425" cy="73025"/>
            </a:xfrm>
            <a:prstGeom prst="rect">
              <a:avLst/>
            </a:prstGeom>
            <a:solidFill>
              <a:srgbClr val="92D050"/>
            </a:solidFill>
            <a:ln>
              <a:noFill/>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Rectangle 28"/>
            <p:cNvSpPr>
              <a:spLocks noChangeArrowheads="1"/>
            </p:cNvSpPr>
            <p:nvPr/>
          </p:nvSpPr>
          <p:spPr bwMode="auto">
            <a:xfrm>
              <a:off x="3710140" y="712287"/>
              <a:ext cx="1295400" cy="36513"/>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3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0605" y="2087227"/>
            <a:ext cx="3600400"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8424" y="2043685"/>
            <a:ext cx="261305"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 Box 57"/>
          <p:cNvSpPr txBox="1">
            <a:spLocks noChangeArrowheads="1"/>
          </p:cNvSpPr>
          <p:nvPr/>
        </p:nvSpPr>
        <p:spPr bwMode="auto">
          <a:xfrm>
            <a:off x="8067502" y="5314558"/>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 altLang="es-ES" sz="1400" dirty="0" smtClean="0">
                <a:solidFill>
                  <a:srgbClr val="000000"/>
                </a:solidFill>
                <a:latin typeface="Arial" panose="020B0604020202020204" pitchFamily="34" charset="0"/>
                <a:cs typeface="Arial" panose="020B0604020202020204" pitchFamily="34" charset="0"/>
              </a:rPr>
              <a:t>-6</a:t>
            </a:r>
          </a:p>
        </p:txBody>
      </p:sp>
      <p:sp>
        <p:nvSpPr>
          <p:cNvPr id="39" name="Text Box 57"/>
          <p:cNvSpPr txBox="1">
            <a:spLocks noChangeArrowheads="1"/>
          </p:cNvSpPr>
          <p:nvPr/>
        </p:nvSpPr>
        <p:spPr bwMode="auto">
          <a:xfrm>
            <a:off x="8118798" y="1992794"/>
            <a:ext cx="28405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 altLang="es-ES" sz="1400" dirty="0" smtClean="0">
                <a:solidFill>
                  <a:srgbClr val="000000"/>
                </a:solidFill>
                <a:latin typeface="Arial" panose="020B0604020202020204" pitchFamily="34" charset="0"/>
                <a:cs typeface="Arial" panose="020B0604020202020204" pitchFamily="34" charset="0"/>
              </a:rPr>
              <a:t>6</a:t>
            </a:r>
          </a:p>
        </p:txBody>
      </p:sp>
      <p:sp>
        <p:nvSpPr>
          <p:cNvPr id="41" name="Text Box 57"/>
          <p:cNvSpPr txBox="1">
            <a:spLocks noChangeArrowheads="1"/>
          </p:cNvSpPr>
          <p:nvPr/>
        </p:nvSpPr>
        <p:spPr bwMode="auto">
          <a:xfrm>
            <a:off x="8118798" y="3701452"/>
            <a:ext cx="28405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 altLang="es-ES" sz="1400" dirty="0" smtClean="0">
                <a:solidFill>
                  <a:srgbClr val="000000"/>
                </a:solidFill>
                <a:latin typeface="Arial" panose="020B0604020202020204" pitchFamily="34" charset="0"/>
                <a:cs typeface="Arial" panose="020B0604020202020204" pitchFamily="34" charset="0"/>
              </a:rPr>
              <a:t>0</a:t>
            </a:r>
          </a:p>
        </p:txBody>
      </p:sp>
      <p:sp>
        <p:nvSpPr>
          <p:cNvPr id="43" name="Text Box 57"/>
          <p:cNvSpPr txBox="1">
            <a:spLocks noChangeArrowheads="1"/>
          </p:cNvSpPr>
          <p:nvPr/>
        </p:nvSpPr>
        <p:spPr bwMode="auto">
          <a:xfrm>
            <a:off x="8118798" y="2780928"/>
            <a:ext cx="28405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 altLang="es-ES" sz="1400" dirty="0" smtClean="0">
                <a:solidFill>
                  <a:srgbClr val="000000"/>
                </a:solidFill>
                <a:latin typeface="Arial" panose="020B0604020202020204" pitchFamily="34" charset="0"/>
                <a:cs typeface="Arial" panose="020B0604020202020204" pitchFamily="34" charset="0"/>
              </a:rPr>
              <a:t>3</a:t>
            </a:r>
          </a:p>
        </p:txBody>
      </p:sp>
      <p:sp>
        <p:nvSpPr>
          <p:cNvPr id="44" name="Text Box 57"/>
          <p:cNvSpPr txBox="1">
            <a:spLocks noChangeArrowheads="1"/>
          </p:cNvSpPr>
          <p:nvPr/>
        </p:nvSpPr>
        <p:spPr bwMode="auto">
          <a:xfrm>
            <a:off x="8067502" y="4509120"/>
            <a:ext cx="34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s-ES" altLang="es-ES" sz="1400" dirty="0" smtClean="0">
                <a:solidFill>
                  <a:srgbClr val="000000"/>
                </a:solidFill>
                <a:latin typeface="Arial" panose="020B0604020202020204" pitchFamily="34" charset="0"/>
                <a:cs typeface="Arial" panose="020B0604020202020204" pitchFamily="34" charset="0"/>
              </a:rPr>
              <a:t>-3</a:t>
            </a:r>
          </a:p>
        </p:txBody>
      </p:sp>
      <p:sp>
        <p:nvSpPr>
          <p:cNvPr id="45" name="Text Box 57"/>
          <p:cNvSpPr txBox="1">
            <a:spLocks noChangeArrowheads="1"/>
          </p:cNvSpPr>
          <p:nvPr/>
        </p:nvSpPr>
        <p:spPr bwMode="auto">
          <a:xfrm>
            <a:off x="7687498" y="1623885"/>
            <a:ext cx="14565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0"/>
              </a:spcBef>
              <a:spcAft>
                <a:spcPct val="0"/>
              </a:spcAft>
            </a:pPr>
            <a:r>
              <a:rPr lang="es-ES" altLang="es-ES" sz="1600" dirty="0" smtClean="0">
                <a:solidFill>
                  <a:srgbClr val="000000"/>
                </a:solidFill>
                <a:latin typeface="Arial" panose="020B0604020202020204" pitchFamily="34" charset="0"/>
                <a:cs typeface="Arial" panose="020B0604020202020204" pitchFamily="34" charset="0"/>
              </a:rPr>
              <a:t>Log2 (</a:t>
            </a:r>
            <a:r>
              <a:rPr lang="es-ES" altLang="es-ES" sz="1600" dirty="0" err="1" smtClean="0">
                <a:solidFill>
                  <a:srgbClr val="000000"/>
                </a:solidFill>
                <a:latin typeface="Arial" panose="020B0604020202020204" pitchFamily="34" charset="0"/>
                <a:cs typeface="Arial" panose="020B0604020202020204" pitchFamily="34" charset="0"/>
              </a:rPr>
              <a:t>stops</a:t>
            </a:r>
            <a:r>
              <a:rPr lang="es-ES" altLang="es-ES" sz="1600" dirty="0" smtClean="0">
                <a:solidFill>
                  <a:srgbClr val="000000"/>
                </a:solidFill>
                <a:latin typeface="Arial" panose="020B0604020202020204" pitchFamily="34" charset="0"/>
                <a:cs typeface="Arial" panose="020B0604020202020204" pitchFamily="34" charset="0"/>
              </a:rPr>
              <a:t>)</a:t>
            </a:r>
          </a:p>
        </p:txBody>
      </p:sp>
      <p:sp>
        <p:nvSpPr>
          <p:cNvPr id="47" name="46 CuadroTexto"/>
          <p:cNvSpPr txBox="1"/>
          <p:nvPr/>
        </p:nvSpPr>
        <p:spPr>
          <a:xfrm>
            <a:off x="503389" y="251937"/>
            <a:ext cx="2123700" cy="584775"/>
          </a:xfrm>
          <a:prstGeom prst="rect">
            <a:avLst/>
          </a:prstGeom>
          <a:noFill/>
        </p:spPr>
        <p:txBody>
          <a:bodyPr vert="horz" wrap="square" rtlCol="0">
            <a:spAutoFit/>
          </a:bodyPr>
          <a:lstStyle/>
          <a:p>
            <a:r>
              <a:rPr lang="en-US" sz="3200" b="1" dirty="0" smtClean="0"/>
              <a:t>Goal</a:t>
            </a:r>
            <a:endParaRPr lang="en-US" sz="3200" b="1" dirty="0"/>
          </a:p>
        </p:txBody>
      </p:sp>
    </p:spTree>
    <p:extLst>
      <p:ext uri="{BB962C8B-B14F-4D97-AF65-F5344CB8AC3E}">
        <p14:creationId xmlns:p14="http://schemas.microsoft.com/office/powerpoint/2010/main" val="25919245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0" name="9 CuadroTexto"/>
          <p:cNvSpPr txBox="1"/>
          <p:nvPr/>
        </p:nvSpPr>
        <p:spPr>
          <a:xfrm>
            <a:off x="503388" y="251937"/>
            <a:ext cx="7885035" cy="584775"/>
          </a:xfrm>
          <a:prstGeom prst="rect">
            <a:avLst/>
          </a:prstGeom>
          <a:noFill/>
        </p:spPr>
        <p:txBody>
          <a:bodyPr vert="horz" wrap="square" rtlCol="0">
            <a:spAutoFit/>
          </a:bodyPr>
          <a:lstStyle/>
          <a:p>
            <a:r>
              <a:rPr lang="en-US" sz="3200" b="1" dirty="0" smtClean="0"/>
              <a:t>Goal</a:t>
            </a:r>
            <a:endParaRPr lang="en-US" sz="3200" b="1" dirty="0"/>
          </a:p>
        </p:txBody>
      </p:sp>
      <p:sp>
        <p:nvSpPr>
          <p:cNvPr id="2" name="1 CuadroTexto"/>
          <p:cNvSpPr txBox="1"/>
          <p:nvPr/>
        </p:nvSpPr>
        <p:spPr>
          <a:xfrm>
            <a:off x="2174788" y="5888112"/>
            <a:ext cx="7055709" cy="338554"/>
          </a:xfrm>
          <a:prstGeom prst="rect">
            <a:avLst/>
          </a:prstGeom>
          <a:noFill/>
        </p:spPr>
        <p:txBody>
          <a:bodyPr wrap="square" rtlCol="0">
            <a:spAutoFit/>
          </a:bodyPr>
          <a:lstStyle/>
          <a:p>
            <a:r>
              <a:rPr lang="en-US" sz="1600" dirty="0" smtClean="0"/>
              <a:t>Simulation – Ground truth from the </a:t>
            </a:r>
            <a:r>
              <a:rPr lang="es-ES" sz="1600" dirty="0" err="1"/>
              <a:t>LiU</a:t>
            </a:r>
            <a:r>
              <a:rPr lang="es-ES" sz="1600" dirty="0"/>
              <a:t> </a:t>
            </a:r>
            <a:r>
              <a:rPr lang="es-ES" sz="1600" dirty="0" err="1"/>
              <a:t>HDRv</a:t>
            </a:r>
            <a:r>
              <a:rPr lang="es-ES" sz="1600" dirty="0"/>
              <a:t> </a:t>
            </a:r>
            <a:r>
              <a:rPr lang="es-ES" sz="1600" dirty="0" err="1"/>
              <a:t>Repository</a:t>
            </a:r>
            <a:r>
              <a:rPr lang="es-ES" sz="1600" b="1" dirty="0"/>
              <a:t> </a:t>
            </a:r>
            <a:r>
              <a:rPr lang="en-US" sz="1600" dirty="0" smtClean="0"/>
              <a:t> (http</a:t>
            </a:r>
            <a:r>
              <a:rPr lang="en-US" sz="1600" dirty="0"/>
              <a:t>://</a:t>
            </a:r>
            <a:r>
              <a:rPr lang="en-US" sz="1600" dirty="0" smtClean="0"/>
              <a:t>www.hdrv.org/)</a:t>
            </a:r>
            <a:endParaRPr lang="en-US" sz="1600" dirty="0"/>
          </a:p>
        </p:txBody>
      </p:sp>
      <p:pic>
        <p:nvPicPr>
          <p:cNvPr id="4" name="EG2016_FF_croppe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3632" y="1740243"/>
            <a:ext cx="8526162" cy="2842054"/>
          </a:xfrm>
          <a:prstGeom prst="rect">
            <a:avLst/>
          </a:prstGeom>
        </p:spPr>
      </p:pic>
      <p:grpSp>
        <p:nvGrpSpPr>
          <p:cNvPr id="6" name="5 Grupo"/>
          <p:cNvGrpSpPr/>
          <p:nvPr/>
        </p:nvGrpSpPr>
        <p:grpSpPr>
          <a:xfrm>
            <a:off x="378282" y="1779347"/>
            <a:ext cx="6791151" cy="369332"/>
            <a:chOff x="378282" y="1673215"/>
            <a:chExt cx="6791151" cy="369332"/>
          </a:xfrm>
        </p:grpSpPr>
        <p:sp>
          <p:nvSpPr>
            <p:cNvPr id="7" name="6 CuadroTexto"/>
            <p:cNvSpPr txBox="1"/>
            <p:nvPr/>
          </p:nvSpPr>
          <p:spPr>
            <a:xfrm>
              <a:off x="378282" y="1673215"/>
              <a:ext cx="2913875" cy="369332"/>
            </a:xfrm>
            <a:prstGeom prst="rect">
              <a:avLst/>
            </a:prstGeom>
            <a:noFill/>
          </p:spPr>
          <p:txBody>
            <a:bodyPr wrap="none" rtlCol="0">
              <a:spAutoFit/>
            </a:bodyPr>
            <a:lstStyle/>
            <a:p>
              <a:r>
                <a:rPr lang="en-US" dirty="0" smtClean="0">
                  <a:solidFill>
                    <a:schemeClr val="bg1"/>
                  </a:solidFill>
                </a:rPr>
                <a:t>Recovered HDR </a:t>
              </a:r>
              <a:r>
                <a:rPr lang="en-US" dirty="0" err="1" smtClean="0">
                  <a:solidFill>
                    <a:schemeClr val="bg1"/>
                  </a:solidFill>
                </a:rPr>
                <a:t>Tonemapped</a:t>
              </a:r>
              <a:endParaRPr lang="en-US" dirty="0">
                <a:solidFill>
                  <a:schemeClr val="bg1"/>
                </a:solidFill>
              </a:endParaRPr>
            </a:p>
          </p:txBody>
        </p:sp>
        <p:sp>
          <p:nvSpPr>
            <p:cNvPr id="8" name="7 CuadroTexto"/>
            <p:cNvSpPr txBox="1"/>
            <p:nvPr/>
          </p:nvSpPr>
          <p:spPr>
            <a:xfrm>
              <a:off x="4546599" y="1673215"/>
              <a:ext cx="2622834" cy="369332"/>
            </a:xfrm>
            <a:prstGeom prst="rect">
              <a:avLst/>
            </a:prstGeom>
            <a:noFill/>
          </p:spPr>
          <p:txBody>
            <a:bodyPr wrap="none" rtlCol="0">
              <a:spAutoFit/>
            </a:bodyPr>
            <a:lstStyle/>
            <a:p>
              <a:r>
                <a:rPr lang="en-US" dirty="0" smtClean="0">
                  <a:solidFill>
                    <a:schemeClr val="bg1"/>
                  </a:solidFill>
                </a:rPr>
                <a:t>Log2 luminance </a:t>
              </a:r>
              <a:r>
                <a:rPr lang="en-US" dirty="0" err="1" smtClean="0">
                  <a:solidFill>
                    <a:schemeClr val="bg1"/>
                  </a:solidFill>
                </a:rPr>
                <a:t>falsecolor</a:t>
              </a:r>
              <a:endParaRPr lang="en-US" dirty="0">
                <a:solidFill>
                  <a:schemeClr val="bg1"/>
                </a:solidFill>
              </a:endParaRPr>
            </a:p>
          </p:txBody>
        </p:sp>
      </p:grpSp>
    </p:spTree>
    <p:extLst>
      <p:ext uri="{BB962C8B-B14F-4D97-AF65-F5344CB8AC3E}">
        <p14:creationId xmlns:p14="http://schemas.microsoft.com/office/powerpoint/2010/main" val="338037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3000"/>
                                  </p:stCondLst>
                                  <p:childTnLst>
                                    <p:cmd type="call" cmd="playFrom(0.0)">
                                      <p:cBhvr>
                                        <p:cTn id="6" dur="9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3B5F642D-6A31-4596-8C22-CC368C1BDF36}" type="slidenum">
              <a:rPr lang="de-CH" smtClean="0"/>
              <a:t>6</a:t>
            </a:fld>
            <a:endParaRPr lang="de-CH" dirty="0"/>
          </a:p>
        </p:txBody>
      </p:sp>
      <p:sp>
        <p:nvSpPr>
          <p:cNvPr id="5" name="Marcador de contenido 1"/>
          <p:cNvSpPr>
            <a:spLocks noGrp="1"/>
          </p:cNvSpPr>
          <p:nvPr>
            <p:ph idx="1"/>
          </p:nvPr>
        </p:nvSpPr>
        <p:spPr>
          <a:xfrm>
            <a:off x="457200" y="1186342"/>
            <a:ext cx="3394720" cy="4525963"/>
          </a:xfrm>
        </p:spPr>
        <p:txBody>
          <a:bodyPr>
            <a:normAutofit/>
          </a:bodyPr>
          <a:lstStyle/>
          <a:p>
            <a:pPr marL="0" indent="0">
              <a:buNone/>
            </a:pPr>
            <a:r>
              <a:rPr lang="es-ES" dirty="0" smtClean="0">
                <a:latin typeface="+mn-lt"/>
              </a:rPr>
              <a:t>Hardware-</a:t>
            </a:r>
            <a:r>
              <a:rPr lang="es-ES" dirty="0" err="1" smtClean="0">
                <a:latin typeface="+mn-lt"/>
              </a:rPr>
              <a:t>intensive</a:t>
            </a:r>
            <a:endParaRPr lang="es-ES" sz="2800" dirty="0" smtClean="0">
              <a:latin typeface="+mn-lt"/>
            </a:endParaRPr>
          </a:p>
          <a:p>
            <a:pPr marL="0" indent="0">
              <a:buNone/>
            </a:pPr>
            <a:endParaRPr lang="es-ES" sz="2800" dirty="0">
              <a:latin typeface="Calibri Light" panose="020F0302020204030204" pitchFamily="34" charset="0"/>
            </a:endParaRPr>
          </a:p>
          <a:p>
            <a:pPr marL="0" indent="0">
              <a:buNone/>
            </a:pPr>
            <a:endParaRPr lang="es-ES" sz="2800" dirty="0" smtClean="0">
              <a:latin typeface="Calibri Light" panose="020F0302020204030204" pitchFamily="34" charset="0"/>
            </a:endParaRPr>
          </a:p>
          <a:p>
            <a:pPr marL="0" indent="0">
              <a:buNone/>
            </a:pPr>
            <a:endParaRPr lang="es-ES" sz="2800" dirty="0">
              <a:latin typeface="Calibri Light" panose="020F0302020204030204" pitchFamily="34" charset="0"/>
            </a:endParaRPr>
          </a:p>
          <a:p>
            <a:pPr marL="0" indent="0">
              <a:buNone/>
            </a:pPr>
            <a:endParaRPr lang="es-ES" sz="2800" dirty="0" smtClean="0">
              <a:latin typeface="Calibri Light" panose="020F0302020204030204" pitchFamily="34" charset="0"/>
            </a:endParaRPr>
          </a:p>
          <a:p>
            <a:pPr marL="0" indent="0">
              <a:buNone/>
            </a:pPr>
            <a:endParaRPr lang="es-ES" sz="2800" dirty="0">
              <a:latin typeface="Calibri Light" panose="020F0302020204030204" pitchFamily="34" charset="0"/>
            </a:endParaRPr>
          </a:p>
        </p:txBody>
      </p:sp>
      <p:sp>
        <p:nvSpPr>
          <p:cNvPr id="6" name="Marcador de contenido 1"/>
          <p:cNvSpPr txBox="1">
            <a:spLocks/>
          </p:cNvSpPr>
          <p:nvPr/>
        </p:nvSpPr>
        <p:spPr>
          <a:xfrm>
            <a:off x="4993704" y="1186342"/>
            <a:ext cx="339472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s-ES" sz="2800" dirty="0" smtClean="0"/>
              <a:t>Software-</a:t>
            </a:r>
            <a:r>
              <a:rPr lang="es-ES" sz="2800" dirty="0" err="1" smtClean="0"/>
              <a:t>intensive</a:t>
            </a:r>
            <a:endParaRPr lang="es-ES" sz="2800" dirty="0" smtClean="0"/>
          </a:p>
          <a:p>
            <a:pPr marL="0" indent="0">
              <a:buFont typeface="Arial" panose="020B0604020202020204" pitchFamily="34" charset="0"/>
              <a:buNone/>
            </a:pPr>
            <a:endParaRPr lang="es-ES" sz="2800" dirty="0" smtClean="0">
              <a:latin typeface="Calibri Light" panose="020F0302020204030204" pitchFamily="34" charset="0"/>
            </a:endParaRPr>
          </a:p>
          <a:p>
            <a:pPr marL="0" indent="0">
              <a:buFont typeface="Arial" panose="020B0604020202020204" pitchFamily="34" charset="0"/>
              <a:buNone/>
            </a:pPr>
            <a:endParaRPr lang="es-ES" sz="2800" dirty="0" smtClean="0">
              <a:latin typeface="Calibri Light" panose="020F0302020204030204" pitchFamily="34" charset="0"/>
            </a:endParaRPr>
          </a:p>
          <a:p>
            <a:pPr marL="0" indent="0">
              <a:buFont typeface="Arial" panose="020B0604020202020204" pitchFamily="34" charset="0"/>
              <a:buNone/>
            </a:pPr>
            <a:endParaRPr lang="es-ES" sz="2800" dirty="0" smtClean="0">
              <a:latin typeface="Calibri Light" panose="020F0302020204030204" pitchFamily="34" charset="0"/>
            </a:endParaRPr>
          </a:p>
          <a:p>
            <a:pPr marL="0" indent="0">
              <a:buFont typeface="Arial" panose="020B0604020202020204" pitchFamily="34" charset="0"/>
              <a:buNone/>
            </a:pPr>
            <a:endParaRPr lang="es-ES" sz="2800" dirty="0" smtClean="0">
              <a:latin typeface="Calibri Light" panose="020F0302020204030204" pitchFamily="34" charset="0"/>
            </a:endParaRPr>
          </a:p>
          <a:p>
            <a:pPr marL="0" indent="0">
              <a:buFont typeface="Arial" panose="020B0604020202020204" pitchFamily="34" charset="0"/>
              <a:buNone/>
            </a:pPr>
            <a:endParaRPr lang="es-ES" sz="2800" dirty="0">
              <a:latin typeface="Calibri Light" panose="020F0302020204030204" pitchFamily="34" charset="0"/>
            </a:endParaRPr>
          </a:p>
        </p:txBody>
      </p:sp>
      <p:pic>
        <p:nvPicPr>
          <p:cNvPr id="7" name="Imagen 2"/>
          <p:cNvPicPr>
            <a:picLocks noChangeAspect="1"/>
          </p:cNvPicPr>
          <p:nvPr/>
        </p:nvPicPr>
        <p:blipFill>
          <a:blip r:embed="rId4"/>
          <a:stretch>
            <a:fillRect/>
          </a:stretch>
        </p:blipFill>
        <p:spPr>
          <a:xfrm>
            <a:off x="457200" y="2050438"/>
            <a:ext cx="3669759" cy="1326877"/>
          </a:xfrm>
          <a:prstGeom prst="rect">
            <a:avLst/>
          </a:prstGeom>
        </p:spPr>
      </p:pic>
      <p:sp>
        <p:nvSpPr>
          <p:cNvPr id="8" name="CuadroTexto 5"/>
          <p:cNvSpPr txBox="1"/>
          <p:nvPr/>
        </p:nvSpPr>
        <p:spPr>
          <a:xfrm>
            <a:off x="353004" y="3420331"/>
            <a:ext cx="3959930" cy="646331"/>
          </a:xfrm>
          <a:prstGeom prst="rect">
            <a:avLst/>
          </a:prstGeom>
          <a:noFill/>
        </p:spPr>
        <p:txBody>
          <a:bodyPr wrap="none" rtlCol="0">
            <a:spAutoFit/>
          </a:bodyPr>
          <a:lstStyle/>
          <a:p>
            <a:r>
              <a:rPr lang="es-ES" dirty="0" smtClean="0"/>
              <a:t>[</a:t>
            </a:r>
            <a:r>
              <a:rPr lang="es-ES" dirty="0" err="1" smtClean="0"/>
              <a:t>Kronander</a:t>
            </a:r>
            <a:r>
              <a:rPr lang="es-ES" dirty="0" smtClean="0"/>
              <a:t> et al. 2013; </a:t>
            </a:r>
            <a:r>
              <a:rPr lang="es-ES" dirty="0" err="1" smtClean="0"/>
              <a:t>Tocci</a:t>
            </a:r>
            <a:r>
              <a:rPr lang="es-ES" dirty="0" smtClean="0"/>
              <a:t> et al. 2011;</a:t>
            </a:r>
          </a:p>
          <a:p>
            <a:r>
              <a:rPr lang="es-ES" dirty="0" err="1" smtClean="0"/>
              <a:t>Batz</a:t>
            </a:r>
            <a:r>
              <a:rPr lang="es-ES" dirty="0" smtClean="0"/>
              <a:t> et al. 2014; </a:t>
            </a:r>
            <a:r>
              <a:rPr lang="es-ES" dirty="0" err="1" smtClean="0"/>
              <a:t>Schedl</a:t>
            </a:r>
            <a:r>
              <a:rPr lang="es-ES" dirty="0" smtClean="0"/>
              <a:t> et al. 2014]</a:t>
            </a:r>
            <a:endParaRPr lang="es-ES" dirty="0"/>
          </a:p>
        </p:txBody>
      </p:sp>
      <p:pic>
        <p:nvPicPr>
          <p:cNvPr id="9" name="Imagen 32"/>
          <p:cNvPicPr>
            <a:picLocks noChangeAspect="1"/>
          </p:cNvPicPr>
          <p:nvPr/>
        </p:nvPicPr>
        <p:blipFill>
          <a:blip r:embed="rId5"/>
          <a:stretch>
            <a:fillRect/>
          </a:stretch>
        </p:blipFill>
        <p:spPr>
          <a:xfrm>
            <a:off x="5025238" y="2050438"/>
            <a:ext cx="3636260" cy="1315628"/>
          </a:xfrm>
          <a:prstGeom prst="rect">
            <a:avLst/>
          </a:prstGeom>
        </p:spPr>
      </p:pic>
      <p:sp>
        <p:nvSpPr>
          <p:cNvPr id="10" name="CuadroTexto 40"/>
          <p:cNvSpPr txBox="1"/>
          <p:nvPr/>
        </p:nvSpPr>
        <p:spPr>
          <a:xfrm>
            <a:off x="4932040" y="3420331"/>
            <a:ext cx="4071179" cy="646331"/>
          </a:xfrm>
          <a:prstGeom prst="rect">
            <a:avLst/>
          </a:prstGeom>
          <a:noFill/>
        </p:spPr>
        <p:txBody>
          <a:bodyPr wrap="none" rtlCol="0">
            <a:spAutoFit/>
          </a:bodyPr>
          <a:lstStyle/>
          <a:p>
            <a:r>
              <a:rPr lang="es-ES" dirty="0" smtClean="0"/>
              <a:t>[</a:t>
            </a:r>
            <a:r>
              <a:rPr lang="es-ES" dirty="0" err="1" smtClean="0"/>
              <a:t>Kalantari</a:t>
            </a:r>
            <a:r>
              <a:rPr lang="es-ES" dirty="0" smtClean="0"/>
              <a:t> et al. 2013; </a:t>
            </a:r>
            <a:r>
              <a:rPr lang="es-ES" dirty="0" err="1" smtClean="0"/>
              <a:t>Sen</a:t>
            </a:r>
            <a:r>
              <a:rPr lang="es-ES" dirty="0" smtClean="0"/>
              <a:t> et al. 2012;</a:t>
            </a:r>
          </a:p>
          <a:p>
            <a:r>
              <a:rPr lang="es-ES" dirty="0" err="1" smtClean="0"/>
              <a:t>Zimmer</a:t>
            </a:r>
            <a:r>
              <a:rPr lang="es-ES" dirty="0" smtClean="0"/>
              <a:t> et al. 2011; Granados et al. 2013]</a:t>
            </a:r>
            <a:endParaRPr lang="es-ES" dirty="0"/>
          </a:p>
        </p:txBody>
      </p:sp>
      <p:sp>
        <p:nvSpPr>
          <p:cNvPr id="11" name="Marcador de contenido 1"/>
          <p:cNvSpPr txBox="1">
            <a:spLocks/>
          </p:cNvSpPr>
          <p:nvPr/>
        </p:nvSpPr>
        <p:spPr>
          <a:xfrm>
            <a:off x="3448648" y="4449851"/>
            <a:ext cx="3394720" cy="65022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s-ES" sz="2800" b="1" dirty="0" err="1" smtClean="0"/>
              <a:t>Our</a:t>
            </a:r>
            <a:r>
              <a:rPr lang="es-ES" sz="2800" b="1" dirty="0" smtClean="0"/>
              <a:t> </a:t>
            </a:r>
            <a:r>
              <a:rPr lang="es-ES" sz="2800" b="1" dirty="0" err="1" smtClean="0"/>
              <a:t>approach</a:t>
            </a:r>
            <a:endParaRPr lang="es-ES" sz="2800" b="1" dirty="0" smtClean="0"/>
          </a:p>
          <a:p>
            <a:pPr marL="0" indent="0">
              <a:buFont typeface="Arial" panose="020B0604020202020204" pitchFamily="34" charset="0"/>
              <a:buNone/>
            </a:pPr>
            <a:endParaRPr lang="es-ES" sz="2800" dirty="0" smtClean="0">
              <a:latin typeface="Calibri Light" panose="020F0302020204030204" pitchFamily="34" charset="0"/>
            </a:endParaRPr>
          </a:p>
          <a:p>
            <a:pPr marL="0" indent="0">
              <a:buFont typeface="Arial" panose="020B0604020202020204" pitchFamily="34" charset="0"/>
              <a:buNone/>
            </a:pPr>
            <a:endParaRPr lang="es-ES" sz="2800" dirty="0" smtClean="0">
              <a:latin typeface="Calibri Light" panose="020F0302020204030204" pitchFamily="34" charset="0"/>
            </a:endParaRPr>
          </a:p>
          <a:p>
            <a:pPr marL="0" indent="0">
              <a:buFont typeface="Arial" panose="020B0604020202020204" pitchFamily="34" charset="0"/>
              <a:buNone/>
            </a:pPr>
            <a:endParaRPr lang="es-ES" sz="2800" dirty="0" smtClean="0">
              <a:latin typeface="Calibri Light" panose="020F0302020204030204" pitchFamily="34" charset="0"/>
            </a:endParaRPr>
          </a:p>
          <a:p>
            <a:pPr marL="0" indent="0">
              <a:buFont typeface="Arial" panose="020B0604020202020204" pitchFamily="34" charset="0"/>
              <a:buNone/>
            </a:pPr>
            <a:endParaRPr lang="es-ES" sz="2800" dirty="0" smtClean="0">
              <a:latin typeface="Calibri Light" panose="020F0302020204030204" pitchFamily="34" charset="0"/>
            </a:endParaRPr>
          </a:p>
          <a:p>
            <a:pPr marL="0" indent="0">
              <a:buFont typeface="Arial" panose="020B0604020202020204" pitchFamily="34" charset="0"/>
              <a:buNone/>
            </a:pPr>
            <a:endParaRPr lang="es-ES" sz="2800" dirty="0">
              <a:latin typeface="Calibri Light" panose="020F0302020204030204" pitchFamily="34" charset="0"/>
            </a:endParaRPr>
          </a:p>
        </p:txBody>
      </p:sp>
      <p:cxnSp>
        <p:nvCxnSpPr>
          <p:cNvPr id="12" name="Conector recto 42"/>
          <p:cNvCxnSpPr/>
          <p:nvPr/>
        </p:nvCxnSpPr>
        <p:spPr>
          <a:xfrm flipV="1">
            <a:off x="4499992" y="2362256"/>
            <a:ext cx="0" cy="1934474"/>
          </a:xfrm>
          <a:prstGeom prst="line">
            <a:avLst/>
          </a:prstGeom>
          <a:ln w="38100" cap="rnd">
            <a:solidFill>
              <a:schemeClr val="tx1"/>
            </a:solidFill>
            <a:prstDash val="dash"/>
            <a:headEnd type="triangle" w="med" len="med"/>
            <a:tailEnd type="oval" w="med" len="med"/>
          </a:ln>
        </p:spPr>
        <p:style>
          <a:lnRef idx="1">
            <a:schemeClr val="accent1"/>
          </a:lnRef>
          <a:fillRef idx="0">
            <a:schemeClr val="accent1"/>
          </a:fillRef>
          <a:effectRef idx="0">
            <a:schemeClr val="accent1"/>
          </a:effectRef>
          <a:fontRef idx="minor">
            <a:schemeClr val="tx1"/>
          </a:fontRef>
        </p:style>
      </p:cxnSp>
      <p:sp>
        <p:nvSpPr>
          <p:cNvPr id="13" name="CuadroTexto 47"/>
          <p:cNvSpPr txBox="1"/>
          <p:nvPr/>
        </p:nvSpPr>
        <p:spPr>
          <a:xfrm>
            <a:off x="2570403" y="5007507"/>
            <a:ext cx="4309962" cy="707886"/>
          </a:xfrm>
          <a:prstGeom prst="rect">
            <a:avLst/>
          </a:prstGeom>
          <a:noFill/>
        </p:spPr>
        <p:txBody>
          <a:bodyPr wrap="none" rtlCol="0">
            <a:spAutoFit/>
          </a:bodyPr>
          <a:lstStyle/>
          <a:p>
            <a:pPr marL="285750" indent="-285750">
              <a:buFont typeface="Arial" panose="020B0604020202020204" pitchFamily="34" charset="0"/>
              <a:buChar char="•"/>
            </a:pPr>
            <a:r>
              <a:rPr lang="es-ES" sz="2000" dirty="0" err="1" smtClean="0"/>
              <a:t>Minimal</a:t>
            </a:r>
            <a:r>
              <a:rPr lang="es-ES" sz="2000" dirty="0" smtClean="0"/>
              <a:t> hardware </a:t>
            </a:r>
            <a:r>
              <a:rPr lang="es-ES" sz="2000" dirty="0" err="1" smtClean="0"/>
              <a:t>modification</a:t>
            </a:r>
            <a:endParaRPr lang="es-ES" sz="2000" dirty="0" smtClean="0"/>
          </a:p>
          <a:p>
            <a:pPr marL="285750" indent="-285750">
              <a:buFont typeface="Arial" panose="020B0604020202020204" pitchFamily="34" charset="0"/>
              <a:buChar char="•"/>
            </a:pPr>
            <a:r>
              <a:rPr lang="es-ES" sz="2000" dirty="0" err="1" smtClean="0"/>
              <a:t>Unified</a:t>
            </a:r>
            <a:r>
              <a:rPr lang="es-ES" sz="2000" dirty="0" smtClean="0"/>
              <a:t> </a:t>
            </a:r>
            <a:r>
              <a:rPr lang="es-ES" sz="2000" dirty="0" err="1" smtClean="0"/>
              <a:t>mathematical</a:t>
            </a:r>
            <a:r>
              <a:rPr lang="es-ES" sz="2000" dirty="0" smtClean="0"/>
              <a:t> </a:t>
            </a:r>
            <a:r>
              <a:rPr lang="es-ES" sz="2000" dirty="0" err="1" smtClean="0"/>
              <a:t>reconstruction</a:t>
            </a:r>
            <a:endParaRPr lang="es-ES" sz="2000" dirty="0"/>
          </a:p>
        </p:txBody>
      </p:sp>
      <p:sp>
        <p:nvSpPr>
          <p:cNvPr id="14" name="13 CuadroTexto"/>
          <p:cNvSpPr txBox="1"/>
          <p:nvPr/>
        </p:nvSpPr>
        <p:spPr>
          <a:xfrm>
            <a:off x="503388" y="251937"/>
            <a:ext cx="7885035" cy="584775"/>
          </a:xfrm>
          <a:prstGeom prst="rect">
            <a:avLst/>
          </a:prstGeom>
          <a:noFill/>
        </p:spPr>
        <p:txBody>
          <a:bodyPr vert="horz" wrap="square" rtlCol="0">
            <a:spAutoFit/>
          </a:bodyPr>
          <a:lstStyle/>
          <a:p>
            <a:r>
              <a:rPr lang="en-US" sz="3200" b="1" dirty="0" smtClean="0"/>
              <a:t>Previous work – two main approaches</a:t>
            </a:r>
            <a:endParaRPr lang="en-US" sz="3200" b="1" dirty="0"/>
          </a:p>
        </p:txBody>
      </p:sp>
    </p:spTree>
    <p:extLst>
      <p:ext uri="{BB962C8B-B14F-4D97-AF65-F5344CB8AC3E}">
        <p14:creationId xmlns:p14="http://schemas.microsoft.com/office/powerpoint/2010/main" val="276773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935140" y="6338925"/>
            <a:ext cx="571500" cy="365125"/>
          </a:xfrm>
        </p:spPr>
        <p:txBody>
          <a:bodyPr/>
          <a:lstStyle/>
          <a:p>
            <a:fld id="{3B5F642D-6A31-4596-8C22-CC368C1BDF36}" type="slidenum">
              <a:rPr lang="de-CH" smtClean="0"/>
              <a:t>7</a:t>
            </a:fld>
            <a:endParaRPr lang="de-CH" dirty="0"/>
          </a:p>
        </p:txBody>
      </p:sp>
      <p:sp>
        <p:nvSpPr>
          <p:cNvPr id="5" name="Marcador de contenido 1"/>
          <p:cNvSpPr>
            <a:spLocks noGrp="1"/>
          </p:cNvSpPr>
          <p:nvPr>
            <p:ph idx="1"/>
          </p:nvPr>
        </p:nvSpPr>
        <p:spPr>
          <a:xfrm>
            <a:off x="503388" y="889819"/>
            <a:ext cx="8396772" cy="4525963"/>
          </a:xfrm>
        </p:spPr>
        <p:txBody>
          <a:bodyPr>
            <a:normAutofit/>
          </a:bodyPr>
          <a:lstStyle/>
          <a:p>
            <a:pPr marL="0" indent="0">
              <a:buNone/>
            </a:pPr>
            <a:r>
              <a:rPr lang="es-ES" sz="2800" dirty="0" smtClean="0">
                <a:latin typeface="+mn-lt"/>
              </a:rPr>
              <a:t>1. </a:t>
            </a:r>
            <a:r>
              <a:rPr lang="es-ES" sz="2800" dirty="0" err="1" smtClean="0">
                <a:solidFill>
                  <a:schemeClr val="accent2"/>
                </a:solidFill>
                <a:latin typeface="+mn-lt"/>
              </a:rPr>
              <a:t>Coded</a:t>
            </a:r>
            <a:r>
              <a:rPr lang="es-ES" sz="2800" dirty="0" smtClean="0">
                <a:solidFill>
                  <a:schemeClr val="accent2"/>
                </a:solidFill>
                <a:latin typeface="+mn-lt"/>
              </a:rPr>
              <a:t> </a:t>
            </a:r>
            <a:r>
              <a:rPr lang="es-ES" sz="2800" dirty="0" err="1" smtClean="0">
                <a:solidFill>
                  <a:schemeClr val="accent2"/>
                </a:solidFill>
                <a:latin typeface="+mn-lt"/>
              </a:rPr>
              <a:t>exposure</a:t>
            </a:r>
            <a:r>
              <a:rPr lang="es-ES" sz="2800" dirty="0" smtClean="0">
                <a:solidFill>
                  <a:schemeClr val="accent2"/>
                </a:solidFill>
                <a:latin typeface="+mn-lt"/>
              </a:rPr>
              <a:t> at </a:t>
            </a:r>
            <a:r>
              <a:rPr lang="es-ES" sz="2800" dirty="0" err="1" smtClean="0">
                <a:solidFill>
                  <a:schemeClr val="accent2"/>
                </a:solidFill>
                <a:latin typeface="+mn-lt"/>
              </a:rPr>
              <a:t>the</a:t>
            </a:r>
            <a:r>
              <a:rPr lang="es-ES" sz="2800" dirty="0" smtClean="0">
                <a:solidFill>
                  <a:schemeClr val="accent2"/>
                </a:solidFill>
                <a:latin typeface="+mn-lt"/>
              </a:rPr>
              <a:t> sensor </a:t>
            </a:r>
            <a:r>
              <a:rPr lang="es-ES" sz="2800" dirty="0" smtClean="0">
                <a:latin typeface="+mn-lt"/>
              </a:rPr>
              <a:t>to </a:t>
            </a:r>
            <a:r>
              <a:rPr lang="es-ES" sz="2800" dirty="0" err="1" smtClean="0">
                <a:latin typeface="+mn-lt"/>
              </a:rPr>
              <a:t>avoid</a:t>
            </a:r>
            <a:r>
              <a:rPr lang="es-ES" sz="2800" dirty="0" smtClean="0">
                <a:latin typeface="+mn-lt"/>
              </a:rPr>
              <a:t> </a:t>
            </a:r>
            <a:r>
              <a:rPr lang="es-ES" sz="2800" dirty="0" err="1" smtClean="0">
                <a:latin typeface="+mn-lt"/>
              </a:rPr>
              <a:t>largely</a:t>
            </a:r>
            <a:r>
              <a:rPr lang="es-ES" sz="2800" dirty="0" smtClean="0">
                <a:latin typeface="+mn-lt"/>
              </a:rPr>
              <a:t> </a:t>
            </a:r>
            <a:r>
              <a:rPr lang="es-ES" sz="2800" dirty="0" err="1" smtClean="0">
                <a:latin typeface="+mn-lt"/>
              </a:rPr>
              <a:t>saturated</a:t>
            </a:r>
            <a:r>
              <a:rPr lang="es-ES" sz="2800" dirty="0" smtClean="0">
                <a:latin typeface="+mn-lt"/>
              </a:rPr>
              <a:t> </a:t>
            </a:r>
            <a:r>
              <a:rPr lang="es-ES" sz="2800" dirty="0" err="1" smtClean="0">
                <a:latin typeface="+mn-lt"/>
              </a:rPr>
              <a:t>or</a:t>
            </a:r>
            <a:r>
              <a:rPr lang="es-ES" sz="2800" dirty="0" smtClean="0">
                <a:latin typeface="+mn-lt"/>
              </a:rPr>
              <a:t> </a:t>
            </a:r>
            <a:r>
              <a:rPr lang="es-ES" sz="2800" dirty="0" err="1" smtClean="0">
                <a:latin typeface="+mn-lt"/>
              </a:rPr>
              <a:t>underexposed</a:t>
            </a:r>
            <a:r>
              <a:rPr lang="es-ES" sz="2800" dirty="0" smtClean="0">
                <a:latin typeface="+mn-lt"/>
              </a:rPr>
              <a:t> </a:t>
            </a:r>
            <a:r>
              <a:rPr lang="es-ES" sz="2800" dirty="0" err="1" smtClean="0">
                <a:latin typeface="+mn-lt"/>
              </a:rPr>
              <a:t>areas</a:t>
            </a:r>
            <a:endParaRPr lang="es-ES" sz="2800" dirty="0" smtClean="0">
              <a:latin typeface="+mn-lt"/>
            </a:endParaRPr>
          </a:p>
          <a:p>
            <a:pPr marL="800100" lvl="2" indent="0">
              <a:buNone/>
            </a:pPr>
            <a:r>
              <a:rPr lang="es-ES" sz="2400" dirty="0" err="1" smtClean="0"/>
              <a:t>through</a:t>
            </a:r>
            <a:r>
              <a:rPr lang="es-ES" sz="2400" dirty="0" smtClean="0"/>
              <a:t> </a:t>
            </a:r>
            <a:r>
              <a:rPr lang="es-ES" sz="2400" dirty="0" err="1" smtClean="0"/>
              <a:t>spatially-varying</a:t>
            </a:r>
            <a:r>
              <a:rPr lang="es-ES" sz="2400" dirty="0" smtClean="0"/>
              <a:t> </a:t>
            </a:r>
            <a:r>
              <a:rPr lang="es-ES" sz="2400" dirty="0" err="1" smtClean="0"/>
              <a:t>optical</a:t>
            </a:r>
            <a:r>
              <a:rPr lang="es-ES" sz="2400" dirty="0" smtClean="0"/>
              <a:t> </a:t>
            </a:r>
            <a:r>
              <a:rPr lang="es-ES" sz="2400" dirty="0" err="1" smtClean="0"/>
              <a:t>mask</a:t>
            </a:r>
            <a:endParaRPr lang="es-ES" sz="3200" dirty="0" smtClean="0"/>
          </a:p>
          <a:p>
            <a:pPr marL="0" indent="0">
              <a:buNone/>
            </a:pPr>
            <a:endParaRPr lang="es-ES" sz="1600" dirty="0" smtClean="0">
              <a:latin typeface="Calibri Light" panose="020F0302020204030204" pitchFamily="34" charset="0"/>
            </a:endParaRPr>
          </a:p>
          <a:p>
            <a:pPr marL="0" indent="0">
              <a:buNone/>
            </a:pPr>
            <a:endParaRPr lang="es-ES" sz="2800" dirty="0">
              <a:latin typeface="Calibri Light" panose="020F0302020204030204" pitchFamily="34" charset="0"/>
            </a:endParaRPr>
          </a:p>
        </p:txBody>
      </p:sp>
      <p:sp>
        <p:nvSpPr>
          <p:cNvPr id="10" name="9 CuadroTexto"/>
          <p:cNvSpPr txBox="1"/>
          <p:nvPr/>
        </p:nvSpPr>
        <p:spPr>
          <a:xfrm>
            <a:off x="503388" y="251937"/>
            <a:ext cx="7885035" cy="584775"/>
          </a:xfrm>
          <a:prstGeom prst="rect">
            <a:avLst/>
          </a:prstGeom>
          <a:noFill/>
        </p:spPr>
        <p:txBody>
          <a:bodyPr vert="horz" wrap="square" rtlCol="0">
            <a:spAutoFit/>
          </a:bodyPr>
          <a:lstStyle/>
          <a:p>
            <a:r>
              <a:rPr lang="en-US" sz="3200" b="1" dirty="0" smtClean="0"/>
              <a:t>Our approach</a:t>
            </a:r>
            <a:endParaRPr lang="en-US" sz="3200" b="1" dirty="0"/>
          </a:p>
        </p:txBody>
      </p:sp>
      <p:pic>
        <p:nvPicPr>
          <p:cNvPr id="13315" name="Picture 3" descr="D:\Users\Ana\Dropbox\RESEARCH\CompSens_HDR\EG2016_presentation\images\arr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929385" y="1706684"/>
            <a:ext cx="478501" cy="39237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6"/>
          <p:cNvPicPr>
            <a:picLocks noChangeAspect="1"/>
          </p:cNvPicPr>
          <p:nvPr/>
        </p:nvPicPr>
        <p:blipFill>
          <a:blip r:embed="rId5"/>
          <a:stretch>
            <a:fillRect/>
          </a:stretch>
        </p:blipFill>
        <p:spPr>
          <a:xfrm>
            <a:off x="1407886" y="3639585"/>
            <a:ext cx="2345327" cy="2324214"/>
          </a:xfrm>
          <a:prstGeom prst="rect">
            <a:avLst/>
          </a:prstGeom>
          <a:effectLst>
            <a:outerShdw blurRad="50800" dist="38100" dir="2700000" algn="tl" rotWithShape="0">
              <a:prstClr val="black">
                <a:alpha val="40000"/>
              </a:prstClr>
            </a:outerShdw>
          </a:effectLst>
        </p:spPr>
      </p:pic>
      <p:pic>
        <p:nvPicPr>
          <p:cNvPr id="13" name="Picture 2" descr="D:\Users\Ana\Desktop\inset_cod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384" y="3474317"/>
            <a:ext cx="1679472" cy="150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4023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935140" y="6338925"/>
            <a:ext cx="571500" cy="365125"/>
          </a:xfrm>
        </p:spPr>
        <p:txBody>
          <a:bodyPr/>
          <a:lstStyle/>
          <a:p>
            <a:fld id="{3B5F642D-6A31-4596-8C22-CC368C1BDF36}" type="slidenum">
              <a:rPr lang="de-CH" smtClean="0"/>
              <a:t>8</a:t>
            </a:fld>
            <a:endParaRPr lang="de-CH" dirty="0"/>
          </a:p>
        </p:txBody>
      </p:sp>
      <p:sp>
        <p:nvSpPr>
          <p:cNvPr id="5" name="Marcador de contenido 1"/>
          <p:cNvSpPr>
            <a:spLocks noGrp="1"/>
          </p:cNvSpPr>
          <p:nvPr>
            <p:ph idx="1"/>
          </p:nvPr>
        </p:nvSpPr>
        <p:spPr>
          <a:xfrm>
            <a:off x="503388" y="889819"/>
            <a:ext cx="8396772" cy="4525963"/>
          </a:xfrm>
        </p:spPr>
        <p:txBody>
          <a:bodyPr>
            <a:normAutofit/>
          </a:bodyPr>
          <a:lstStyle/>
          <a:p>
            <a:pPr marL="0" indent="0">
              <a:buNone/>
            </a:pPr>
            <a:r>
              <a:rPr lang="es-ES" sz="2800" dirty="0" smtClean="0">
                <a:latin typeface="+mn-lt"/>
              </a:rPr>
              <a:t>1. </a:t>
            </a:r>
            <a:r>
              <a:rPr lang="es-ES" sz="2800" dirty="0" err="1" smtClean="0">
                <a:solidFill>
                  <a:schemeClr val="accent2"/>
                </a:solidFill>
                <a:latin typeface="+mn-lt"/>
              </a:rPr>
              <a:t>Coded</a:t>
            </a:r>
            <a:r>
              <a:rPr lang="es-ES" sz="2800" dirty="0" smtClean="0">
                <a:solidFill>
                  <a:schemeClr val="accent2"/>
                </a:solidFill>
                <a:latin typeface="+mn-lt"/>
              </a:rPr>
              <a:t> </a:t>
            </a:r>
            <a:r>
              <a:rPr lang="es-ES" sz="2800" dirty="0" err="1" smtClean="0">
                <a:solidFill>
                  <a:schemeClr val="accent2"/>
                </a:solidFill>
                <a:latin typeface="+mn-lt"/>
              </a:rPr>
              <a:t>exposure</a:t>
            </a:r>
            <a:r>
              <a:rPr lang="es-ES" sz="2800" dirty="0" smtClean="0">
                <a:solidFill>
                  <a:schemeClr val="accent2"/>
                </a:solidFill>
                <a:latin typeface="+mn-lt"/>
              </a:rPr>
              <a:t> at </a:t>
            </a:r>
            <a:r>
              <a:rPr lang="es-ES" sz="2800" dirty="0" err="1" smtClean="0">
                <a:solidFill>
                  <a:schemeClr val="accent2"/>
                </a:solidFill>
                <a:latin typeface="+mn-lt"/>
              </a:rPr>
              <a:t>the</a:t>
            </a:r>
            <a:r>
              <a:rPr lang="es-ES" sz="2800" dirty="0" smtClean="0">
                <a:solidFill>
                  <a:schemeClr val="accent2"/>
                </a:solidFill>
                <a:latin typeface="+mn-lt"/>
              </a:rPr>
              <a:t> sensor </a:t>
            </a:r>
            <a:r>
              <a:rPr lang="es-ES" sz="2800" dirty="0" smtClean="0">
                <a:latin typeface="+mn-lt"/>
              </a:rPr>
              <a:t>to </a:t>
            </a:r>
            <a:r>
              <a:rPr lang="es-ES" sz="2800" dirty="0" err="1" smtClean="0">
                <a:latin typeface="+mn-lt"/>
              </a:rPr>
              <a:t>avoid</a:t>
            </a:r>
            <a:r>
              <a:rPr lang="es-ES" sz="2800" dirty="0" smtClean="0">
                <a:latin typeface="+mn-lt"/>
              </a:rPr>
              <a:t> </a:t>
            </a:r>
            <a:r>
              <a:rPr lang="es-ES" sz="2800" dirty="0" err="1" smtClean="0">
                <a:latin typeface="+mn-lt"/>
              </a:rPr>
              <a:t>largely</a:t>
            </a:r>
            <a:r>
              <a:rPr lang="es-ES" sz="2800" dirty="0" smtClean="0">
                <a:latin typeface="+mn-lt"/>
              </a:rPr>
              <a:t> </a:t>
            </a:r>
            <a:r>
              <a:rPr lang="es-ES" sz="2800" dirty="0" err="1" smtClean="0">
                <a:latin typeface="+mn-lt"/>
              </a:rPr>
              <a:t>saturated</a:t>
            </a:r>
            <a:r>
              <a:rPr lang="es-ES" sz="2800" dirty="0" smtClean="0">
                <a:latin typeface="+mn-lt"/>
              </a:rPr>
              <a:t> </a:t>
            </a:r>
            <a:r>
              <a:rPr lang="es-ES" sz="2800" dirty="0" err="1" smtClean="0">
                <a:latin typeface="+mn-lt"/>
              </a:rPr>
              <a:t>or</a:t>
            </a:r>
            <a:r>
              <a:rPr lang="es-ES" sz="2800" dirty="0" smtClean="0">
                <a:latin typeface="+mn-lt"/>
              </a:rPr>
              <a:t> </a:t>
            </a:r>
            <a:r>
              <a:rPr lang="es-ES" sz="2800" dirty="0" err="1" smtClean="0">
                <a:latin typeface="+mn-lt"/>
              </a:rPr>
              <a:t>underexposed</a:t>
            </a:r>
            <a:r>
              <a:rPr lang="es-ES" sz="2800" dirty="0" smtClean="0">
                <a:latin typeface="+mn-lt"/>
              </a:rPr>
              <a:t> </a:t>
            </a:r>
            <a:r>
              <a:rPr lang="es-ES" sz="2800" dirty="0" err="1" smtClean="0">
                <a:latin typeface="+mn-lt"/>
              </a:rPr>
              <a:t>areas</a:t>
            </a:r>
            <a:endParaRPr lang="es-ES" sz="2800" dirty="0" smtClean="0">
              <a:latin typeface="+mn-lt"/>
            </a:endParaRPr>
          </a:p>
          <a:p>
            <a:pPr marL="800100" lvl="2" indent="0">
              <a:buNone/>
            </a:pPr>
            <a:r>
              <a:rPr lang="es-ES" sz="2400" dirty="0" err="1" smtClean="0"/>
              <a:t>through</a:t>
            </a:r>
            <a:r>
              <a:rPr lang="es-ES" sz="2400" dirty="0" smtClean="0"/>
              <a:t> </a:t>
            </a:r>
            <a:r>
              <a:rPr lang="es-ES" sz="2400" dirty="0" err="1" smtClean="0"/>
              <a:t>spatially-varying</a:t>
            </a:r>
            <a:r>
              <a:rPr lang="es-ES" sz="2400" dirty="0" smtClean="0"/>
              <a:t> </a:t>
            </a:r>
            <a:r>
              <a:rPr lang="es-ES" sz="2400" dirty="0" err="1" smtClean="0"/>
              <a:t>optical</a:t>
            </a:r>
            <a:r>
              <a:rPr lang="es-ES" sz="2400" dirty="0" smtClean="0"/>
              <a:t> </a:t>
            </a:r>
            <a:r>
              <a:rPr lang="es-ES" sz="2400" dirty="0" err="1" smtClean="0"/>
              <a:t>mask</a:t>
            </a:r>
            <a:endParaRPr lang="es-ES" sz="3200" dirty="0" smtClean="0"/>
          </a:p>
          <a:p>
            <a:pPr marL="0" indent="0">
              <a:buNone/>
            </a:pPr>
            <a:endParaRPr lang="es-ES" sz="1600" dirty="0" smtClean="0">
              <a:latin typeface="Calibri Light" panose="020F0302020204030204" pitchFamily="34" charset="0"/>
            </a:endParaRPr>
          </a:p>
          <a:p>
            <a:pPr marL="0" indent="0">
              <a:buNone/>
            </a:pPr>
            <a:r>
              <a:rPr lang="es-ES" dirty="0" smtClean="0">
                <a:latin typeface="+mn-lt"/>
              </a:rPr>
              <a:t>2. </a:t>
            </a:r>
            <a:r>
              <a:rPr lang="es-ES" sz="2800" dirty="0" err="1" smtClean="0">
                <a:latin typeface="+mn-lt"/>
              </a:rPr>
              <a:t>Employ</a:t>
            </a:r>
            <a:r>
              <a:rPr lang="es-ES" sz="2800" dirty="0" smtClean="0">
                <a:latin typeface="+mn-lt"/>
              </a:rPr>
              <a:t> </a:t>
            </a:r>
            <a:r>
              <a:rPr lang="es-ES" sz="2800" dirty="0" err="1" smtClean="0">
                <a:solidFill>
                  <a:schemeClr val="accent2"/>
                </a:solidFill>
                <a:latin typeface="+mn-lt"/>
              </a:rPr>
              <a:t>sparse</a:t>
            </a:r>
            <a:r>
              <a:rPr lang="es-ES" sz="2800" dirty="0" smtClean="0">
                <a:solidFill>
                  <a:schemeClr val="accent2"/>
                </a:solidFill>
                <a:latin typeface="+mn-lt"/>
              </a:rPr>
              <a:t> </a:t>
            </a:r>
            <a:r>
              <a:rPr lang="es-ES" sz="2800" dirty="0" err="1" smtClean="0">
                <a:solidFill>
                  <a:schemeClr val="accent2"/>
                </a:solidFill>
                <a:latin typeface="+mn-lt"/>
              </a:rPr>
              <a:t>reconstruction</a:t>
            </a:r>
            <a:r>
              <a:rPr lang="es-ES" sz="2800" dirty="0" smtClean="0">
                <a:solidFill>
                  <a:schemeClr val="accent2"/>
                </a:solidFill>
                <a:latin typeface="+mn-lt"/>
              </a:rPr>
              <a:t> </a:t>
            </a:r>
            <a:r>
              <a:rPr lang="es-ES" sz="2800" dirty="0" err="1" smtClean="0">
                <a:solidFill>
                  <a:schemeClr val="accent2"/>
                </a:solidFill>
                <a:latin typeface="+mn-lt"/>
              </a:rPr>
              <a:t>techniques</a:t>
            </a:r>
            <a:r>
              <a:rPr lang="es-ES" sz="2800" dirty="0" smtClean="0">
                <a:solidFill>
                  <a:schemeClr val="accent2"/>
                </a:solidFill>
                <a:latin typeface="+mn-lt"/>
              </a:rPr>
              <a:t> </a:t>
            </a:r>
            <a:r>
              <a:rPr lang="es-ES" sz="2800" dirty="0" smtClean="0">
                <a:latin typeface="+mn-lt"/>
              </a:rPr>
              <a:t>to </a:t>
            </a:r>
            <a:r>
              <a:rPr lang="es-ES" sz="2800" dirty="0" err="1" smtClean="0">
                <a:latin typeface="+mn-lt"/>
              </a:rPr>
              <a:t>obtain</a:t>
            </a:r>
            <a:r>
              <a:rPr lang="es-ES" sz="2800" dirty="0" smtClean="0">
                <a:latin typeface="+mn-lt"/>
              </a:rPr>
              <a:t> </a:t>
            </a:r>
            <a:r>
              <a:rPr lang="es-ES" sz="2800" dirty="0" err="1" smtClean="0">
                <a:latin typeface="+mn-lt"/>
              </a:rPr>
              <a:t>the</a:t>
            </a:r>
            <a:r>
              <a:rPr lang="es-ES" sz="2800" dirty="0" smtClean="0">
                <a:latin typeface="+mn-lt"/>
              </a:rPr>
              <a:t> final </a:t>
            </a:r>
            <a:r>
              <a:rPr lang="es-ES" sz="2800" dirty="0" err="1" smtClean="0">
                <a:latin typeface="+mn-lt"/>
              </a:rPr>
              <a:t>image</a:t>
            </a:r>
            <a:r>
              <a:rPr lang="es-ES" sz="2800" dirty="0" smtClean="0">
                <a:latin typeface="+mn-lt"/>
              </a:rPr>
              <a:t> </a:t>
            </a:r>
            <a:r>
              <a:rPr lang="es-ES" sz="2800" dirty="0" err="1" smtClean="0">
                <a:latin typeface="+mn-lt"/>
              </a:rPr>
              <a:t>from</a:t>
            </a:r>
            <a:r>
              <a:rPr lang="es-ES" sz="2800" dirty="0" smtClean="0">
                <a:latin typeface="+mn-lt"/>
              </a:rPr>
              <a:t> </a:t>
            </a:r>
            <a:r>
              <a:rPr lang="es-ES" sz="2800" dirty="0" err="1" smtClean="0">
                <a:latin typeface="+mn-lt"/>
              </a:rPr>
              <a:t>the</a:t>
            </a:r>
            <a:r>
              <a:rPr lang="es-ES" sz="2800" dirty="0" smtClean="0">
                <a:latin typeface="+mn-lt"/>
              </a:rPr>
              <a:t> </a:t>
            </a:r>
            <a:r>
              <a:rPr lang="es-ES" sz="2800" dirty="0" err="1" smtClean="0">
                <a:latin typeface="+mn-lt"/>
              </a:rPr>
              <a:t>coded</a:t>
            </a:r>
            <a:r>
              <a:rPr lang="es-ES" sz="2800" dirty="0" smtClean="0">
                <a:latin typeface="+mn-lt"/>
              </a:rPr>
              <a:t> </a:t>
            </a:r>
            <a:r>
              <a:rPr lang="es-ES" sz="2800" dirty="0" err="1" smtClean="0">
                <a:latin typeface="+mn-lt"/>
              </a:rPr>
              <a:t>exposure</a:t>
            </a:r>
            <a:endParaRPr lang="es-ES" sz="2800" dirty="0" smtClean="0">
              <a:latin typeface="+mn-lt"/>
            </a:endParaRPr>
          </a:p>
          <a:p>
            <a:pPr marL="0" indent="0">
              <a:buNone/>
            </a:pPr>
            <a:endParaRPr lang="es-ES" sz="2800" dirty="0">
              <a:latin typeface="Calibri Light" panose="020F0302020204030204" pitchFamily="34" charset="0"/>
            </a:endParaRPr>
          </a:p>
        </p:txBody>
      </p:sp>
      <p:pic>
        <p:nvPicPr>
          <p:cNvPr id="7" name="Imagen 6"/>
          <p:cNvPicPr>
            <a:picLocks noChangeAspect="1"/>
          </p:cNvPicPr>
          <p:nvPr/>
        </p:nvPicPr>
        <p:blipFill>
          <a:blip r:embed="rId4"/>
          <a:stretch>
            <a:fillRect/>
          </a:stretch>
        </p:blipFill>
        <p:spPr>
          <a:xfrm>
            <a:off x="1407886" y="3639585"/>
            <a:ext cx="2345327" cy="2324214"/>
          </a:xfrm>
          <a:prstGeom prst="rect">
            <a:avLst/>
          </a:prstGeom>
          <a:effectLst>
            <a:outerShdw blurRad="50800" dist="38100" dir="2700000" algn="tl" rotWithShape="0">
              <a:prstClr val="black">
                <a:alpha val="40000"/>
              </a:prstClr>
            </a:outerShdw>
          </a:effectLst>
        </p:spPr>
      </p:pic>
      <p:pic>
        <p:nvPicPr>
          <p:cNvPr id="8" name="Imagen 7"/>
          <p:cNvPicPr>
            <a:picLocks noChangeAspect="1"/>
          </p:cNvPicPr>
          <p:nvPr/>
        </p:nvPicPr>
        <p:blipFill rotWithShape="1">
          <a:blip r:embed="rId5"/>
          <a:srcRect l="21601"/>
          <a:stretch/>
        </p:blipFill>
        <p:spPr>
          <a:xfrm>
            <a:off x="5278792" y="3676657"/>
            <a:ext cx="2345327" cy="2324213"/>
          </a:xfrm>
          <a:prstGeom prst="rect">
            <a:avLst/>
          </a:prstGeom>
          <a:effectLst>
            <a:outerShdw blurRad="50800" dist="38100" dir="2700000" algn="tl" rotWithShape="0">
              <a:prstClr val="black">
                <a:alpha val="40000"/>
              </a:prstClr>
            </a:outerShdw>
          </a:effectLst>
        </p:spPr>
      </p:pic>
      <p:sp>
        <p:nvSpPr>
          <p:cNvPr id="9" name="Flecha derecha 8"/>
          <p:cNvSpPr/>
          <p:nvPr/>
        </p:nvSpPr>
        <p:spPr>
          <a:xfrm>
            <a:off x="4286863" y="4646386"/>
            <a:ext cx="360040" cy="360040"/>
          </a:xfrm>
          <a:prstGeom prst="rightArrow">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uadroTexto"/>
          <p:cNvSpPr txBox="1"/>
          <p:nvPr/>
        </p:nvSpPr>
        <p:spPr>
          <a:xfrm>
            <a:off x="503388" y="251937"/>
            <a:ext cx="7885035" cy="584775"/>
          </a:xfrm>
          <a:prstGeom prst="rect">
            <a:avLst/>
          </a:prstGeom>
          <a:noFill/>
        </p:spPr>
        <p:txBody>
          <a:bodyPr vert="horz" wrap="square" rtlCol="0">
            <a:spAutoFit/>
          </a:bodyPr>
          <a:lstStyle/>
          <a:p>
            <a:r>
              <a:rPr lang="en-US" sz="3200" b="1" dirty="0" smtClean="0"/>
              <a:t>Our approach</a:t>
            </a:r>
            <a:endParaRPr lang="en-US" sz="3200" b="1" dirty="0"/>
          </a:p>
        </p:txBody>
      </p:sp>
      <p:pic>
        <p:nvPicPr>
          <p:cNvPr id="13315" name="Picture 3" descr="D:\Users\Ana\Dropbox\RESEARCH\CompSens_HDR\EG2016_presentation\images\arrow.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929385" y="1706684"/>
            <a:ext cx="478501" cy="3923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Users\Ana\Desktop\inset_cod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384" y="3474317"/>
            <a:ext cx="1679472" cy="150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2765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935140" y="6338925"/>
            <a:ext cx="571500" cy="365125"/>
          </a:xfrm>
        </p:spPr>
        <p:txBody>
          <a:bodyPr/>
          <a:lstStyle/>
          <a:p>
            <a:fld id="{3B5F642D-6A31-4596-8C22-CC368C1BDF36}" type="slidenum">
              <a:rPr lang="de-CH" smtClean="0"/>
              <a:t>9</a:t>
            </a:fld>
            <a:endParaRPr lang="de-CH" dirty="0"/>
          </a:p>
        </p:txBody>
      </p:sp>
      <p:sp>
        <p:nvSpPr>
          <p:cNvPr id="11" name="10 CuadroTexto"/>
          <p:cNvSpPr txBox="1"/>
          <p:nvPr/>
        </p:nvSpPr>
        <p:spPr>
          <a:xfrm>
            <a:off x="503388" y="251937"/>
            <a:ext cx="7885035" cy="584775"/>
          </a:xfrm>
          <a:prstGeom prst="rect">
            <a:avLst/>
          </a:prstGeom>
          <a:noFill/>
        </p:spPr>
        <p:txBody>
          <a:bodyPr vert="horz" wrap="square" rtlCol="0">
            <a:spAutoFit/>
          </a:bodyPr>
          <a:lstStyle/>
          <a:p>
            <a:r>
              <a:rPr lang="en-US" sz="3200" b="1" dirty="0" smtClean="0"/>
              <a:t>Introduction to sparse coding</a:t>
            </a:r>
            <a:endParaRPr lang="en-US" sz="3200" b="1" dirty="0"/>
          </a:p>
        </p:txBody>
      </p:sp>
      <p:cxnSp>
        <p:nvCxnSpPr>
          <p:cNvPr id="7" name="6 Conector recto de flecha"/>
          <p:cNvCxnSpPr/>
          <p:nvPr/>
        </p:nvCxnSpPr>
        <p:spPr>
          <a:xfrm>
            <a:off x="4170919" y="2487491"/>
            <a:ext cx="210458" cy="220356"/>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flipH="1">
            <a:off x="4913210" y="2495903"/>
            <a:ext cx="171876" cy="203531"/>
          </a:xfrm>
          <a:prstGeom prst="straightConnector1">
            <a:avLst/>
          </a:prstGeom>
          <a:ln w="254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3530374" y="2075673"/>
            <a:ext cx="832279" cy="461665"/>
          </a:xfrm>
          <a:prstGeom prst="rect">
            <a:avLst/>
          </a:prstGeom>
          <a:noFill/>
        </p:spPr>
        <p:txBody>
          <a:bodyPr wrap="none" rtlCol="0">
            <a:spAutoFit/>
          </a:bodyPr>
          <a:lstStyle/>
          <a:p>
            <a:r>
              <a:rPr lang="en-US" sz="2400" b="1" dirty="0" smtClean="0">
                <a:solidFill>
                  <a:schemeClr val="accent2"/>
                </a:solidFill>
              </a:rPr>
              <a:t>Basis</a:t>
            </a:r>
            <a:endParaRPr lang="en-US" sz="2400" b="1" dirty="0">
              <a:solidFill>
                <a:schemeClr val="accent2"/>
              </a:solidFill>
            </a:endParaRPr>
          </a:p>
        </p:txBody>
      </p:sp>
      <p:sp>
        <p:nvSpPr>
          <p:cNvPr id="10" name="9 CuadroTexto"/>
          <p:cNvSpPr txBox="1"/>
          <p:nvPr/>
        </p:nvSpPr>
        <p:spPr>
          <a:xfrm>
            <a:off x="4768070" y="2059286"/>
            <a:ext cx="2569165" cy="461665"/>
          </a:xfrm>
          <a:prstGeom prst="rect">
            <a:avLst/>
          </a:prstGeom>
          <a:noFill/>
        </p:spPr>
        <p:txBody>
          <a:bodyPr wrap="none" rtlCol="0">
            <a:spAutoFit/>
          </a:bodyPr>
          <a:lstStyle/>
          <a:p>
            <a:r>
              <a:rPr lang="en-US" sz="2400" b="1" dirty="0" smtClean="0">
                <a:solidFill>
                  <a:schemeClr val="accent2"/>
                </a:solidFill>
              </a:rPr>
              <a:t>Sparse coefficients</a:t>
            </a:r>
            <a:endParaRPr lang="en-US" sz="2400" b="1" dirty="0">
              <a:solidFill>
                <a:schemeClr val="accent2"/>
              </a:solidFill>
            </a:endParaRPr>
          </a:p>
        </p:txBody>
      </p:sp>
      <p:pic>
        <p:nvPicPr>
          <p:cNvPr id="12" name="Picture 8" descr="D:\Users\Ana\Dropbox\RESEARCH\CompSens_HDR\EG2016_presentation\images\arr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3206976" y="3219497"/>
            <a:ext cx="388537" cy="318601"/>
          </a:xfrm>
          <a:prstGeom prst="rect">
            <a:avLst/>
          </a:prstGeom>
          <a:noFill/>
          <a:extLst>
            <a:ext uri="{909E8E84-426E-40DD-AFC4-6F175D3DCCD1}">
              <a14:hiddenFill xmlns:a14="http://schemas.microsoft.com/office/drawing/2010/main">
                <a:solidFill>
                  <a:srgbClr val="FFFFFF"/>
                </a:solidFill>
              </a14:hiddenFill>
            </a:ext>
          </a:extLst>
        </p:spPr>
      </p:pic>
      <p:sp>
        <p:nvSpPr>
          <p:cNvPr id="13" name="12 CuadroTexto"/>
          <p:cNvSpPr txBox="1"/>
          <p:nvPr/>
        </p:nvSpPr>
        <p:spPr>
          <a:xfrm>
            <a:off x="3697994" y="3183831"/>
            <a:ext cx="1786258" cy="461665"/>
          </a:xfrm>
          <a:prstGeom prst="rect">
            <a:avLst/>
          </a:prstGeom>
          <a:noFill/>
        </p:spPr>
        <p:txBody>
          <a:bodyPr wrap="none" rtlCol="0">
            <a:spAutoFit/>
          </a:bodyPr>
          <a:lstStyle/>
          <a:p>
            <a:r>
              <a:rPr lang="en-US" sz="2400" dirty="0" smtClean="0"/>
              <a:t>Target image</a:t>
            </a:r>
            <a:endParaRPr lang="en-US" sz="2400" dirty="0"/>
          </a:p>
        </p:txBody>
      </p:sp>
      <p:pic>
        <p:nvPicPr>
          <p:cNvPr id="1029" name="Picture 5" descr="D:\Users\Ana\Dropbox\research\compsens_hdr\eg2016_presentation\images\eq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6878" y="2558022"/>
            <a:ext cx="1992270" cy="805166"/>
          </a:xfrm>
          <a:prstGeom prst="rect">
            <a:avLst/>
          </a:prstGeom>
          <a:noFill/>
          <a:extLst>
            <a:ext uri="{909E8E84-426E-40DD-AFC4-6F175D3DCCD1}">
              <a14:hiddenFill xmlns:a14="http://schemas.microsoft.com/office/drawing/2010/main">
                <a:solidFill>
                  <a:srgbClr val="FFFFFF"/>
                </a:solidFill>
              </a14:hiddenFill>
            </a:ext>
          </a:extLst>
        </p:spPr>
      </p:pic>
      <p:sp>
        <p:nvSpPr>
          <p:cNvPr id="15" name="Marcador de contenido 1"/>
          <p:cNvSpPr>
            <a:spLocks noGrp="1"/>
          </p:cNvSpPr>
          <p:nvPr>
            <p:ph idx="1"/>
          </p:nvPr>
        </p:nvSpPr>
        <p:spPr>
          <a:xfrm>
            <a:off x="489213" y="1046928"/>
            <a:ext cx="8208219" cy="882100"/>
          </a:xfrm>
        </p:spPr>
        <p:txBody>
          <a:bodyPr>
            <a:noAutofit/>
          </a:bodyPr>
          <a:lstStyle/>
          <a:p>
            <a:pPr marL="0" indent="0">
              <a:buNone/>
            </a:pPr>
            <a:r>
              <a:rPr lang="es-ES" dirty="0" err="1">
                <a:latin typeface="+mn-lt"/>
              </a:rPr>
              <a:t>Sparse</a:t>
            </a:r>
            <a:r>
              <a:rPr lang="es-ES" dirty="0">
                <a:latin typeface="+mn-lt"/>
              </a:rPr>
              <a:t> </a:t>
            </a:r>
            <a:r>
              <a:rPr lang="es-ES" dirty="0" err="1" smtClean="0">
                <a:latin typeface="+mn-lt"/>
              </a:rPr>
              <a:t>coding</a:t>
            </a:r>
            <a:r>
              <a:rPr lang="es-ES" dirty="0" smtClean="0">
                <a:latin typeface="+mn-lt"/>
              </a:rPr>
              <a:t> </a:t>
            </a:r>
            <a:r>
              <a:rPr lang="es-ES" dirty="0" err="1">
                <a:latin typeface="+mn-lt"/>
              </a:rPr>
              <a:t>models</a:t>
            </a:r>
            <a:r>
              <a:rPr lang="es-ES" dirty="0">
                <a:latin typeface="+mn-lt"/>
              </a:rPr>
              <a:t> </a:t>
            </a:r>
            <a:r>
              <a:rPr lang="es-ES" dirty="0" err="1">
                <a:latin typeface="+mn-lt"/>
              </a:rPr>
              <a:t>the</a:t>
            </a:r>
            <a:r>
              <a:rPr lang="es-ES" dirty="0">
                <a:latin typeface="+mn-lt"/>
              </a:rPr>
              <a:t> </a:t>
            </a:r>
            <a:r>
              <a:rPr lang="es-ES" dirty="0" err="1">
                <a:latin typeface="+mn-lt"/>
              </a:rPr>
              <a:t>signal</a:t>
            </a:r>
            <a:r>
              <a:rPr lang="es-ES" dirty="0">
                <a:latin typeface="+mn-lt"/>
              </a:rPr>
              <a:t> </a:t>
            </a:r>
            <a:r>
              <a:rPr lang="es-ES" b="1" dirty="0">
                <a:latin typeface="Symbol" panose="05050102010706020507" pitchFamily="18" charset="2"/>
              </a:rPr>
              <a:t>a</a:t>
            </a:r>
            <a:r>
              <a:rPr lang="es-ES" dirty="0"/>
              <a:t> </a:t>
            </a:r>
            <a:r>
              <a:rPr lang="es-ES" dirty="0">
                <a:latin typeface="+mn-lt"/>
              </a:rPr>
              <a:t>as a </a:t>
            </a:r>
            <a:r>
              <a:rPr lang="es-ES" b="1" dirty="0">
                <a:latin typeface="+mn-lt"/>
              </a:rPr>
              <a:t>linear </a:t>
            </a:r>
            <a:r>
              <a:rPr lang="es-ES" b="1" dirty="0" err="1">
                <a:latin typeface="+mn-lt"/>
              </a:rPr>
              <a:t>combination</a:t>
            </a:r>
            <a:r>
              <a:rPr lang="es-ES" b="1" dirty="0">
                <a:latin typeface="+mn-lt"/>
              </a:rPr>
              <a:t> </a:t>
            </a:r>
            <a:r>
              <a:rPr lang="es-ES" dirty="0">
                <a:latin typeface="+mn-lt"/>
              </a:rPr>
              <a:t>of </a:t>
            </a:r>
            <a:r>
              <a:rPr lang="es-ES" dirty="0" err="1" smtClean="0">
                <a:latin typeface="+mn-lt"/>
              </a:rPr>
              <a:t>dictionary</a:t>
            </a:r>
            <a:r>
              <a:rPr lang="es-ES" dirty="0" smtClean="0">
                <a:latin typeface="+mn-lt"/>
              </a:rPr>
              <a:t>/</a:t>
            </a:r>
            <a:r>
              <a:rPr lang="es-ES" dirty="0" err="1" smtClean="0">
                <a:latin typeface="+mn-lt"/>
              </a:rPr>
              <a:t>basis</a:t>
            </a:r>
            <a:r>
              <a:rPr lang="es-ES" dirty="0" smtClean="0">
                <a:latin typeface="+mn-lt"/>
              </a:rPr>
              <a:t> </a:t>
            </a:r>
            <a:r>
              <a:rPr lang="es-ES" dirty="0" err="1">
                <a:latin typeface="+mn-lt"/>
              </a:rPr>
              <a:t>elements</a:t>
            </a:r>
            <a:r>
              <a:rPr lang="es-ES" dirty="0">
                <a:latin typeface="+mn-lt"/>
              </a:rPr>
              <a:t> </a:t>
            </a:r>
            <a:r>
              <a:rPr lang="es-ES" b="1" dirty="0" smtClean="0">
                <a:latin typeface="Symbol" panose="05050102010706020507" pitchFamily="18" charset="2"/>
              </a:rPr>
              <a:t>Y</a:t>
            </a:r>
            <a:endParaRPr lang="es-ES" b="1" dirty="0">
              <a:latin typeface="Symbol" panose="05050102010706020507" pitchFamily="18" charset="2"/>
            </a:endParaRPr>
          </a:p>
        </p:txBody>
      </p:sp>
      <p:pic>
        <p:nvPicPr>
          <p:cNvPr id="1030" name="Picture 6" descr="D:\Users\Ana\Dropbox\RESEARCH\CompSens_HDR\EG2016_presentation\images\g505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4827" y="3873734"/>
            <a:ext cx="3522155" cy="2159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2275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2749</TotalTime>
  <Words>1514</Words>
  <Application>Microsoft Office PowerPoint</Application>
  <PresentationFormat>Presentación en pantalla (4:3)</PresentationFormat>
  <Paragraphs>355</Paragraphs>
  <Slides>38</Slides>
  <Notes>36</Notes>
  <HiddenSlides>1</HiddenSlides>
  <MMClips>1</MMClips>
  <ScaleCrop>false</ScaleCrop>
  <HeadingPairs>
    <vt:vector size="4" baseType="variant">
      <vt:variant>
        <vt:lpstr>Tema</vt:lpstr>
      </vt:variant>
      <vt:variant>
        <vt:i4>1</vt:i4>
      </vt:variant>
      <vt:variant>
        <vt:lpstr>Títulos de diapositiva</vt:lpstr>
      </vt:variant>
      <vt:variant>
        <vt:i4>38</vt:i4>
      </vt:variant>
    </vt:vector>
  </HeadingPairs>
  <TitlesOfParts>
    <vt:vector size="39" baseType="lpstr">
      <vt:lpstr>Office Theme</vt:lpstr>
      <vt:lpstr>Convolutional Sparse Coding for High Dynamic Range Imaging</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DRZ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Marra  Alessia</dc:creator>
  <cp:lastModifiedBy>Ana Serrano</cp:lastModifiedBy>
  <cp:revision>163</cp:revision>
  <dcterms:created xsi:type="dcterms:W3CDTF">2015-03-02T13:48:54Z</dcterms:created>
  <dcterms:modified xsi:type="dcterms:W3CDTF">2016-09-27T13:06:00Z</dcterms:modified>
</cp:coreProperties>
</file>